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8" r:id="rId9"/>
    <p:sldId id="259" r:id="rId10"/>
    <p:sldId id="260" r:id="rId11"/>
    <p:sldId id="261" r:id="rId12"/>
    <p:sldId id="262" r:id="rId13"/>
    <p:sldId id="263" r:id="rId14"/>
    <p:sldId id="264" r:id="rId15"/>
    <p:sldId id="265" r:id="rId16"/>
    <p:sldId id="266" r:id="rId17"/>
    <p:sldId id="267" r:id="rId18"/>
    <p:sldId id="268" r:id="rId19"/>
  </p:sldIdLst>
  <p:sldSz cx="21383625" cy="30279975"/>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40" d="100"/>
          <a:sy n="40" d="100"/>
        </p:scale>
        <p:origin x="2352" y="-26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hyperlink" Target="https://www.twuep.com.e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 Id="rId3" Type="http://schemas.openxmlformats.org/officeDocument/2006/relationships/image" Target="../media/logo_city.jpeg"/><Relationship Id="rId4" Type="http://schemas.openxmlformats.org/officeDocument/2006/relationships/image" Target="../media/logo_eacc.png"/><Relationship Id="rId5" Type="http://schemas.openxmlformats.org/officeDocument/2006/relationships/image" Target="../media/logo_sdc.png"/><Relationship Id="rId6" Type="http://schemas.openxmlformats.org/officeDocument/2006/relationships/image" Target="../media/image1.png"/><Relationship Id="rId7" Type="http://schemas.openxmlformats.org/officeDocument/2006/relationships/hyperlink" Target="https://www.twuep.com.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Inland Special Trade Zone &amp; Logistics Hub</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50-hectare special trade zone and dry port adjacent to the border crossing, providing warehousing, customs facilitation and industrial park space for cross-border trade and manufacturing investors.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Trade &amp; Industrial Infrastructure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Cross-border traders and manufacturers at Tog-Wajaale lack a dedicated dry port, warehousing and customs-facilitation infrastructure. An informal FTZ has traded livestock, textiles and electronics since 2015, but rising bilateral trade with Somaliland has outpaced its unserviced footprint.</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50-hectare special trade zone combining a dry port and logistics hub, warehousing and distribution parks, customs and trade facilitation facilities, industrial parks and manufacturing zones, commercial and business services, and supporting utilities, delivered from a first serviced phase.</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250.0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250M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land,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PPP / concession</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Land lease, tenant fees &amp; customs charges</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36 mo (phased)</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FTZ / dry port operator; adviser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554,700 by 2055</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PROJECTED CITY POPULATION SERVED (2055)</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~6,000 full build</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Green building (TWUEP standard)</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Informal FTZ trading since 2015; TWUEP names cross-border SEZs a priority; pop. growing 82,064→554,700</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market / tenant demand study</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50 ha site identified adjacent to border crossing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survey, titling and zoning approval</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master plan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250M)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safeguard instruments</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Financial model, lease/tariff structure</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Transaction strategy &amp; investor/operator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PPP / concession via a dedicated Special Purpose Vehicle (SPV)</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Private concessionaire responsible for zone operations &amp; maintenance</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Land lease, service charges and tenant fees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Private equity/debt + government land as equity-in-kind; TWCA own-source revenue (ETB144M FY2018EC→ETB195M FY2019EC, ≈USD0.9–1.2M) supports capacity, not zone capital</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FTZ investor / tenant demand uptake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Anchor tenant pre-agreements; phased development from a serviced first phase; market sounding study</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Cross-border customs &amp; bilateral coordination</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MOU with customs and border authorities; phased licensing aligned with bilateral trade talks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 acquisition &amp; resettlement within zone footprint</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resettlement action plan (RAP); TWCA/regional coordination ahead of construction</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0.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Reception &amp; Reintegration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1.8% of USD 380.0M   |   SECTOR: Migration &amp; Social Services   |   INVESTMENT RANK: 6 of 6 (smallest)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Youth Skills, Enterprise &amp; Migration Centre — shared skills training pathway for returnees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new housing supports returnee reintegration</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Cities Alliance Cities &amp; Migration Programme — existing programme already active in Tog-Wajaale</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Supports SDG 10 (Reduced Inequalities) and SDG 17 (Partnerships for the Goals) by providing dignified reception and reintegration for returnees through Ethiopia's busiest land crossing to Somaliland.</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The Cities Alliance Cities &amp; Migration Programme and the IGAD Regional Migration Fund are both already active in Tog-Wajaale, providing a foundation of partners and programming for this centre.</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1.8% (USD 7.0M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6 of 6 (smallest)</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Migration &amp; Social Services</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Youth Skills Centre; Urban Expansion</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SITE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2030</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FACILITY CONSTRUCTED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2031</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CENTRE OPERATIONAL</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7.0M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Returnee flow &amp; needs assessment; facility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Identification &amp; Titling</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selection and titling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Facility Construction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2029–2030</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Reception &amp; accommodation facilities, counselling spaces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Reception Centre Operational</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Reception, psychosocial support &amp; case management live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7,000,000 (cumulative)</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3 — Operations &amp; Services</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2031–2032</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Livelihood programmes, reintegration grants, monitoring</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2,000,000</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Skills Training Linkage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 onward</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Returnees referred to Youth Skills, Enterprise &amp; Migration Centre</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04)</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Housing via Urban Expansion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Reintegrated returnees housed in planned expansion areas</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06)</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 programme co-financing</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Development partners; migration-focused donors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social affairs office; contracted implementing partner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SOCIAL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IOM; UNHCR-affiliated actors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Cities Alliance Cities &amp; Migration Programme; IGAD Regional Migration Fund</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Youth Skills, Enterprise &amp; Migration Centre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skills training pathway for returnees</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housing supports returnee reintegration</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Cities Alliance Cities &amp; Migration Programme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Existing programme already active in Tog-Wajaale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Planned Urban Expansion Programme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Phase 1 delivery of the TWUEP's planned urban expansion — serviced residential and mixed-use land, water, sanitation and green space — guiding Tog-Wajaale's growth from 711 to over 1,450 hectares by 2030.</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Urban Development &amp; Planning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Tog-Wajaale's built-up area is projected to grow 12.6-fold by 2055, with population rising from 82,064 to 554,700. Without planned expansion, this growth risks repeating the overcrowded informal settlement pattern seen in the city's past growth.</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Delivery of TWUEP Phase 1 (2025–2030) urban expansion: planned residential and mixed-use zones, public services and social infrastructure, water supply and sanitation systems, green spaces and urban parks, and land readjustment and city planning across the priority expansion area.</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63.0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63M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land,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Blended: grant + concessional loan + PPP</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Land lease &amp; readjustment proceeds; municipal budget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60 months (2025–2030, phased)</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finance partner; land readjustment adviser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119,000 by 2030</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PROJECTED CITY POPULATION SERVED (TWUEP MEDIUM-GROWTH SCENARIO)</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~2,000 constr. + indirect</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Green belts; climate-resilient zoning</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Ch.5 population &amp; land projections (82,064→119,000 by 2030); medium-growth scenario selected</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Phase 1 land-use plan</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Expansion boundary and undevelopable land mapped (TWUEP Figs.1–3)</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survey, titling and readjustment plan</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master plan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63M)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Slope &amp; hazard mapping (TWUEP Ch.4)</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resettlement action plan</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value capture and O&amp;M financing model</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Transaction strategy &amp; investor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with PPP components for serviced land parcels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planning department; private developers for serviced plots</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Land lease and readjustment proceeds; municipal budget allocation</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capital budget + donor grant/concessional debt + private co-investment in serviced plots; municipal own-source revenue supports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Informal settlement encroachment ahead of servicing</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expansion boundary enforcement; kebele-level coordination</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 acquisition &amp; resettlement across expansion area</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resettlement action plan (RAP); TWCA/regional coordination</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Infrastructure financing gap for phased servicing</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Phased delivery aligned with TWUEP implementation phases; blended finance structure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10.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Planned Urban Expansion Programme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16.6% of USD 380.0M   |   SECTOR: Urban Development &amp; Planning   |   INVESTMENT RANK: 2 of 6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Inland Special Trade Zone &amp; Logistics Hub — new housing serves the trade zone’s incoming workforce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Solid Waste Management System — waste services extend to newly serviced expansion areas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Reception &amp; Reintegration Centre — planned housing supports returnee reintegration</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Delivers Phase 1 of the TWUEP 2025–2055; Tog-Wajaale is a participating city in the Ethiopia Urban Expansion Initiative, which has trained 18 cities with a 50% implementation rate nationally.</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Aligned with the Cities Alliance urban expansion planning programme; guides growth from 711 to over 1,450 hectares by 2030 as the city's population rises from 82,064 toward 554,700 by 2055.</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16.6% (USD 63.0M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2 of 6</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Urban Development &amp; Planning</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Trade Zone; Solid Waste; Reception Centre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LAND SURVEY &amp; READJUSTMENT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PHASE 1 INFRASTRUCTURE DELIVERED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2034</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EXPANSION COMPLETE</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63.0M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Phase 1 land-use plan; master plan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Land Survey, Titling &amp; Readjustment Plan</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Expansion boundary enforcement; readjustment plan</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15,000,000 (portfolio-wide)</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Land Planning &amp; Basic Infrastructure</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Planned zones, land readjustment, initial services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20,000,000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Residential, Services &amp; Green Spaces</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2028–2030</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Water, sanitation, green spaces, serviced plots</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30,000,000</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3 — Completion &amp; Densification</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2031–2034</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Densification, remaining infrastructure roll-out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13,000,000</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Urban Expansion Complete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2034</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711 → 1,450+ hectares of planned growth delivered</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63,000,000 (cumulative)</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Housing for Workforce &amp; Returnees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residential land serves the Trade Zone and Reception Centre</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Priorities 01, 05)</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Blended: grant + concessional loan + PPP</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 private co-investors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planning department; private developers (serviced plots)</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Land readjustment advisers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Ethiopia Urban Expansion Initiative; Cities Alliance</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Inland Special Trade Zone &amp; Logistics Hub</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housing serves the trade zone’s incoming workforce</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Solid Waste Management System</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services extend to newly serviced expansion areas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Reception &amp; Reintegration Centre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Planned housing supports returnee reintegration</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Inland Special Trade Zone &amp; Logistics Hub</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65.8% of USD 380.0M   |   SECTOR: Trade &amp; Industrial Infrastructure   |   INVESTMENT RANK: 1 of 6 (largest)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Corridor &amp; Arterial Road Upgrade — access roads connect the trade zone to the city and regional corridor</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new housing supplies the trade zone’s incoming workforce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Youth Skills, Enterprise &amp; Migration Centre — trained youth provide a skilled workforce pipeline</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Core component of the TWUEP 2025–2055; supports SDG 9 (Industry, Innovation &amp; Infrastructure) and SDG 17 (Partnerships); named a cross-border SEZ priority by the Ethiopia Urban Expansion Initiative.</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Complements the UAE-financed USD 3 billion Berbera–Tog-Wajaale railway (250 km) and the TradeMark Africa / Sweden SWIFT Programme border bridge reconstruction, both strengthening the Berbera trade corridor this zone sits on.</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65.8% (USD 250.0M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1 of 6 (largest)</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Trade &amp; Industrial Infrastructure</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Corridor Upgrade; Urban Expansion; Youth Skills Centre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FINANCING &amp; LAND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2030</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PHASE 1 OPERATIONAL</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2035</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FULLY OPERATIONAL</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250.0M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full engineering feasibility &amp; master plan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Financing Commitments Secured</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PPP/concession structuring; investor &amp; operator sounding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Land Acquisition Completed</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 survey, titling, resettlement action plan (RAP)</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15,000,000 (portfolio-wide)</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Site Preparation &amp; Infrastructure</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2028–2030</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Roads, power, water, drainage; first serviced tranche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80,000,000</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Dry Port Phase 1 Operational</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2030</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First serviced phase live; anchor tenants onboarded</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80,000,000 (cumulative)</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Industrial &amp; Commercial Build-Out</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2031–2035</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Industrial parks, warehousing, commercial facilities</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120,000,000</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Dry Port Fully Operational</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2035</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50-hectare zone complete and operating</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250,000,000 (cumulative)</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PPP / concession via a dedicated SPV; private equity/debt</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 private banks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Industrial park developers; FTZ / dry port / logistics operators</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Infrastructure and feasibility consultants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UAE-financed Berbera railway investment; TradeMark Africa border bridge reconstruction</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Corridor &amp; Arterial Road Upgrade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Access roads connect the trade zone to the city and regional corridor</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New housing supplies the trade zone’s incoming workforce</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Youth Skills, Enterprise &amp; Migration Centre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Trained youth provide a skilled workforce pipeline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Corridor &amp; Arterial Road Upgrade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20 km programme of arterial and corridor road upgrades across Tog-Wajaale, adding drainage, pedestrian facilities, lighting and green buffers to support the city's growing trade and transit network.</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Transport Infrastructure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Much of Tog-Wajaale's road network is unpaved, undrained or unlit, and cannot support the city's rapid growth or its role as a trade corridor. Poor drainage causes flooding on several routes, constraining safe movement for residents and traders.</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20 km arterial and corridor road upgrade programme covering priority routes identified in the TWUEP road network plan. Investment finances paved carriageways, drainage and stormwater systems, sidewalks and pedestrian facilities, street lighting and traffic safety, and landscaped green buffers.</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40.0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40M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road reserve,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Concessional loan / grant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Municipal budget; road-user fees (longer term)</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30 months (phased)</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finance partner; contractor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82,064+</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PEOPLE / BUSINESSES SERVED (GROWING TO 554,700 BY 2055)</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~900 constr.</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Climate-resilient drainage; reduced flood risk</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road network maps (Figs. 4–6) identify priority corridors; pop. growing 82,064→554,700</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prioritisation &amp; traffic study</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Existing &amp; expansion road network mapped citywide</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ROW survey and titling per route</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40M)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Flood-risk zones mapped (TWUEP Ch.4)</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resettlement action plan</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O&amp;M budget and maintenance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Transaction strategy &amp; contractor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 TWCA capital works programme</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roads authority</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budget allocation; potential road-user fees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capital budget + donor grant/concessional debt; TWCA own-source revenue supports O&amp;M, not earmarked as capital</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 acquisition &amp; right-of-way clearance delays</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land-use mapping; engage kebele and clan elders (Ugaas)</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Flash flooding on riverbed-adjacent routes</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Climate-resilient drainage, permeable pavements, elevated segments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Delay in detailed engineering</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appointment of design consultant; dedicated feasibility budget line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2.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Corridor &amp; Arterial Road Upgrade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10.5% of USD 380.0M   |   SECTOR: Transport Infrastructure   |   INVESTMENT RANK: 3 of 6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Inland Special Trade Zone &amp; Logistics Hub — corridor provides access roads to the border-adjacent trade zone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shared road network standards across new expansion areas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SDG 9 — Industry, Innovation &amp; Infrastructure — portfolio-wide alignment with national infrastructure priorities</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Core component of the TWUEP 2025–2055 road network plan; supports SDG 9 (Industry, Innovation &amp; Infrastructure) and SDG 11 (Sustainable Cities &amp; Communities) through climate-resilient, pedestrian-inclusive design.</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Complements the ongoing Togwajaale border bridge reconstruction, implemented by TradeMark Africa with funding from Sweden under the SWIFT Programme, a critical trade link between Somaliland and Ethiopia.</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10.5% (USD 40.0M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3 of 6</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Transport Infrastructure</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Inland Special Trade Zone; Urban Expansion</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FINANCING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ROAD CONSTRUCTION COMPLETE</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2029</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CORRIDOR UPGRADE COMPLETE</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40.0M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Traffic study, detailed BOQ &amp; engineering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Financing Commitments Secured</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Concessional loan / grant agreements finalised</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Road Construction &amp; Drainage</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Paved carriageways, stormwater systems, priority routes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30,000,000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2 — Lighting, Landscaping &amp; Safety</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2028–2029</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Street lighting, traffic safety, landscaped green buffers</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Corridor Upgrade Substantially Complete</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2029</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20 km of arterial &amp; corridor roads upgraded</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40,000,000 (cumulative)</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O&amp;M Handover</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2029–2030</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Handover to TWCA municipal roads authority; maintenance plan activated</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Municipal budget (recurring)</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Border Bridge Complementary Works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 (ongoing)</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Coordination with TradeMark Africa / Sweden SWIFT border bridge reconstruction</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Concessional loan / grant; public capital budget</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Infrastructure / road contractors; TWCA roads authority</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Engineering design consultants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TradeMark Africa / Sweden SWIFT border bridge reconstruction</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Inland Special Trade Zone &amp; Logistics Hub</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Corridor provides access roads to the border-adjacent trade zone</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road network standards across new expansion areas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SDG 9 — Industry, Innovation &amp; Infrastructure</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Portfolio-wide alignment with national infrastructure priorities</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Solid Waste Management System</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citywide solid waste management system — landfill, transfer stations, collection fleet and a recycling centre — delivering a clean, healthy city as Tog-Wajaale's population grows.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Municipal Services &amp; Environment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Tog-Wajaale has no engineered landfill, formal collection fleet or recycling capacity. Uncollected waste accumulates in open sites and waterways, posing health and environmental risks that will intensify as population grows toward 554,700 by 2055.</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citywide solid waste management system comprising an engineered landfill disposal site, transfer stations, a collection fleet and equipment, a waste segregation and recycling centre, and a community awareness and capacity-building programme.</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10.0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10M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site,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Grant / concessional loan</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Municipal waste levy; municipal budget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24 months</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finance partner; equipment supplier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82,064+</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PEOPLE SERVED (GROWING TO 554,700 BY 2055)</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~150 constr. + ops</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40%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Reduced open dumping &amp; waterway pollution</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names waste management a public service priority; pop. growing 82,064→554,700</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waste generation &amp; composition study</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Landfill site identification and titling</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10M)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ESIA and landfill siting safeguards</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levy structure and O&amp;M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Fleet &amp; equipment procurement plan</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 TWCA municipal services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sanitation department or contracted private operator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waste levy; municipal budget allocation for shortfall</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capital budget + donor grant/concessional debt; municipal own-source revenue supports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Landfill site selection &amp; community acceptance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Early site screening with community consultation; formal siting criteria</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Waste levy under-collection</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Phase-in levy structure with municipal subsidy backstop; billing system development</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Fleet O&amp;M cost overruns</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Standardised equipment specification; maintenance contract with supplier</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4.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Solid Waste Management System</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2.6% of USD 380.0M   |   SECTOR: Municipal Services &amp; Environment   |   INVESTMENT RANK: 4 of 6 (tied)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Planned Urban Expansion Programme — waste collection services extend to new residential zones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TWUEP 2025–2055 — names waste management a core public service priority</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SDG 11 — Sustainable Cities &amp; Communities — portfolio-wide alignment with sustainable urban development</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Core component of the TWUEP 2025–2055; supports SDG 11 (Sustainable Cities &amp; Communities) by reducing open dumping and waterway pollution as the city grows toward 554,700 residents by 2055.</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Delivered alongside the Planned Urban Expansion Programme, extending formal waste collection into newly serviced growth areas as the city's built-up footprint expands.</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2.6% (USD 10.0M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4 of 6 (tied)</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Municipal Services &amp; Environment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Planned Urban Expansion Programme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LANDFILL SITE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LANDFILL &amp; FLEET DELIVERED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2028</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SYSTEM FULLY OPERATIONAL</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10.0M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generation &amp; composition study; engineering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Landfill Site Identification &amp; Titling</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screening with community consultation</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Landfill &amp; Collection Systems</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Engineered landfill, transfer stations, fleet procurement</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Solid Waste Management Operational</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Citywide collection &amp; disposal system live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 (cumulative)</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Waste Levy Structure Introduced</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Billing system; phase-in with municipal subsidy backstop</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Recurring (municipal budget)</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Recycling &amp; Segregation Centre Active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2028–2029</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segregation and community awareness programme</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(included in capital cost)</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Serves Urban Expansion Areas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services extended to new residential zones</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06)</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 / concessional loan</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AfDB; World Bank/IFC; European DFIs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sanitation department or contracted private operator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TECHNICAL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Equipment suppliers; waste management consultants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Government (national/regional/municipal) co-financing</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Planned Urban Expansion Programme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Waste collection services extend to new residential zones</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SDG 11 — Sustainable Cities &amp; Communities</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Portfolio-wide alignment with sustainable urban development</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TWUEP 2025–2055</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Names waste management a core public service priority</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Youth Skills, Enterprise &amp; Migration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dedicated centre delivering skills training, enterprise incubation and safe-migration services for Tog-Wajaale's fast-growing youth population, at a key Ethiopia–Somaliland migration corridor.</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Skills, Enterprise &amp; Migration Services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With a young and fast-growing population and Tog-Wajaale a key migration corridor, young people lack access to formal skills training, enterprise support and safe migration information — pushing many toward irregular, high-risk migration routes.</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youth centre combining skills training facilities, an entrepreneurship incubation centre, digital and career development labs, job placement and migration information services, and business support and mentoring — aligned with the TWUEP's Vocational Training Centre target of 5,000 trained per year by 2030.</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10.0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10M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site,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Grant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N/A — grant-funded; municipal budget for O&amp;M</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24 months</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partner; training provider; NGO/UN partner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5,000+/yr by 2030</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TRAINED (TWUEP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~200 constr. + placements</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60% (youth under 25)</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N/A — social infrastructure</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TWUEP names Vocational Training Centre a priority (5,000/yr by 2030); city is a key migration corridor</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skills-gap &amp; migration needs assessment</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identification and titling</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10M)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Social safeguard screening</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O&amp;M and programme financing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Training provider &amp; partner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with NGO/donor-funded programme partner</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youth affairs office with contracted training provider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budget + donor/grant programme funding</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Grant-funded capital + programme co-financing from development partners; municipal budget for facility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Programme funding sustainability beyond capital phase</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Multi-year donor programme agreements; municipal budget line for O&amp;M</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Low uptake among target youth</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Community outreach and kebele-level mobilisation; linkage to job placement outcomes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Coordination with migration service providers</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partnership with IOM/UNHCR-affiliated actors already active in the corridor</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6.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Youth Skills, Enterprise &amp; Migration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Portfolio detail: synergies, phased delivery roadmap and financing partners for this project within the Tog-Wajaale EACC Priority Investment Portfolio (USD 380 million | 6 projects).</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PORTFOLIO SHARE: 2.6% of USD 380.0M   |   SECTOR: Skills, Enterprise &amp; Migration Services   |   INVESTMENT RANK: 4 of 6 (tied)   |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6" name="project-visual-placeholder">
            <a:extLst>
              <a:ext uri="{FF2B5EF4-FFF2-40B4-BE49-F238E27FC236}">
                <a16:creationId xmlns:a16="http://schemas.microsoft.com/office/drawing/2014/main" id="{FD3551DD-DC50-4F6F-A24C-EAE5E3991A84}"/>
              </a:ext>
            </a:extLst>
          </p:cNvPr>
          <p:cNvSpPr>
            <a:spLocks noGrp="1"/>
          </p:cNvSpPr>
          <p:nvPr/>
        </p:nvSpPr>
        <p:spPr>
          <a:xfrm>
            <a:off x="1252500" y="5443500"/>
            <a:ext cx="10068000" cy="3495750"/>
          </a:xfrm>
          <a:prstGeom prst="rect">
            <a:avLst/>
          </a:prstGeom>
          <a:noFill/>
          <a:ln w="0">
            <a:noFill/>
            <a:prstDash val="solid"/>
          </a:ln>
        </p:spPr>
        <p:txBody>
          <a:bodyPr lIns="0" tIns="0" rIns="0" bIns="0" anchor="t" wrap="square"/>
          <a:lstStyle/>
          <a:p>
            <a:pPr algn="l">
              <a:defRPr sz="2100" b="1">
                <a:solidFill>
                  <a:srgbClr val="52606D"/>
                </a:solidFill>
                <a:latin typeface="Arial"/>
                <a:ea typeface="Arial"/>
                <a:cs typeface="Arial"/>
              </a:defRPr>
            </a:pPr>
            <a:r>
              <a:rPr sz="2400" b="1">
                <a:solidFill>
                  <a:srgbClr val="0B496F"/>
                </a:solidFill>
                <a:latin typeface="Arial"/>
                <a:ea typeface="Arial"/>
                <a:cs typeface="Arial"/>
              </a:rPr>
              <a:t>STRATEGIC SYNERGIES WITHIN THE PORTFOLIO</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Inland Special Trade Zone &amp; Logistics Hub — trained youth provide a skilled workforce pipeline for the zone</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Reception &amp; Reintegration Centre — coordinated skills training for returnees</a:t>
            </a:r>
          </a:p>
          <a:p>
            <a:pPr algn="l">
              <a:spcBef>
                <a:spcPts val="1400"/>
              </a:spcBef>
              <a:defRPr sz="2100" b="1">
                <a:solidFill>
                  <a:srgbClr val="52606D"/>
                </a:solidFill>
                <a:latin typeface="Arial"/>
                <a:ea typeface="Arial"/>
                <a:cs typeface="Arial"/>
              </a:defRPr>
            </a:pPr>
            <a:r>
              <a:rPr sz="1900" b="0">
                <a:solidFill>
                  <a:srgbClr val="102A43"/>
                </a:solidFill>
                <a:latin typeface="Arial"/>
                <a:ea typeface="Arial"/>
                <a:cs typeface="Arial"/>
              </a:rPr>
              <a:t>•  IGAD Regional Migration Fund — active cross-border community development partner in Tog-Wajaale</a:t>
            </a:r>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76000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STRATEGIC ALIGNMENT WITH DEVELOPMENT FRAMEWORKS</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361200"/>
            <a:ext cx="504825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Delivers the TWUEP's Vocational Training Centre target of 5,000 trained per year by 2030; supports SDG 8 (Decent Work &amp; Economic Growth) and SDG 17 (Partnerships for the Goals).</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76000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760000"/>
          </a:xfrm>
          <a:prstGeom prst="rect">
            <a:avLst/>
          </a:prstGeom>
          <a:noFill/>
          <a:ln w="0">
            <a:noFill/>
            <a:prstDash val="solid"/>
          </a:ln>
        </p:spPr>
        <p:txBody>
          <a:bodyPr lIns="0" tIns="0" rIns="0" bIns="0" anchor="ctr" wrap="square"/>
          <a:lstStyle/>
          <a:p>
            <a:pPr algn="l">
              <a:defRPr sz="2625" b="1">
                <a:solidFill>
                  <a:srgbClr val="102A43"/>
                </a:solidFill>
                <a:latin typeface="Arial"/>
                <a:ea typeface="Arial"/>
                <a:cs typeface="Arial"/>
              </a:defRPr>
            </a:pPr>
            <a:r>
              <a:rPr sz="1900" b="1">
                <a:solidFill>
                  <a:srgbClr val="102A43"/>
                </a:solidFill>
                <a:latin typeface="Arial"/>
                <a:ea typeface="Arial"/>
                <a:cs typeface="Arial"/>
              </a:rPr>
              <a:t>RELEVANT REGIONAL INITIATIVES</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361200"/>
            <a:ext cx="5143500" cy="14498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The IGAD Regional Migration Fund is already active in Tog-Wajaale, supporting cross-border community development; Tog-Wajaale is a key transit corridor for migrants moving toward the Middle East.</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PORTFOLIO POSITION</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SHARE OF TOTAL PORTFOLIO</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2.6% (USD 10.0M of USD 380.0M)</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PORTFOLIO TOTAL INVESTMENT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380.0 million (6 projects)</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INVESTMENT RANK BY SIZE</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4 of 6 (tied)</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SECTOR</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Skills, Enterprise &amp; Migration Services</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READINESS STAGE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Stage 1 of 5 (Concept)</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PRIMARY RELATED PROJECTS</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Inland Special Trade Zone; Reception Centre</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FULL PORTFOLIO REFERENCE</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Tog-Wajaale EACC Priority Investment Portfolio, Aug 2026</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KEY MILESTONES</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2026</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SITE SECURED (TARGET)</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2027</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FACILITY CONSTRUCTED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2030</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5,000+/YR TARGET REACHED</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USD 10.0M</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TOTAL PROJECT INVESTMENT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IMPLEMENTATION ROADMAP</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PHASED DELIVERY ACROSS THE PORTFOLIO IMPLEMENTATION PERIOD (2025–2035)</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MILESTONE / PHASE</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PERIOD</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KEY ACTIVITY</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INVESTMENT (USD)</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Design (portfolio-wide)</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2025</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Skills-gap &amp; migration needs assessment; facility design</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5,000,000 (portfolio-wide)</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Identification &amp; Titling</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selection and titling</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Phase 1 — Facility Construction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2026–2027</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Skills training facilities, incubation centre, digital labs</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Youth Skills Centre Operational</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Training, job placement &amp; migration information services live</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USD 10,000,000 (cumulative)</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5,000+/yr Training Target Reached</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By 2030</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Aligned with TWUEP Vocational Training Centre target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Programme co-financing</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Workforce Pipeline for Trade Zone</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Trained youth feed Inland Special Trade Zone employment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01)</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Synergy: Skills Training for Returnees</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2028 onward</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Coordinated programming with Reception &amp; Reintegration Centre</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(shared with Priority 05)</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FINANCING INSTRUMENTS &amp; PARTNERS</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RECOMMENDED INSTRUMENT(S)</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 programme co-financing</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PRIMARY FINANCIERS</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Development partners; multi-year donor programmes</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 OPERATING PARTNERS</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youth affairs office; contracted training provider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SOCIAL PARTNERS</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IOM; UNHCR; NGOs/CSOs</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EXISTING PARTNERSHIPS TO LEVERAGE</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IGAD Regional Migration Fund (active in Tog-Wajaale)</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RELATED PROJECTS &amp; SHARED VALUE</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RELATED PROJECT</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SYNERGY / SHARED VALUE</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Inland Special Trade Zone &amp; Logistics Hub</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Trained youth provide a skilled workforce pipeline for the zone</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Reception &amp; Reintegration Centre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Coordinated skills training for returnees</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IGAD Regional Migration Fund</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Active cross-border community development partner in Tog-Wajaale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ABOUT THE TOG-WAJAALE EACC PRIORITY INVESTMENT PORTFOLIO</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This project is one of six priority investments identified through the East Africa City Corridor (EACC) Dialogue, all anchored in the Tog-Wajaale Urban Expansion Plan (TWUEP) 2025–2055.</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PORTFOLIO TOTAL</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USD 380,000,000 sought across 6 priority projects (August 2026).</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STRATEGIC ANCHOR</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Tog-Wajaale Urban Expansion Plan (TWUEP) 2025–2055, endorsed by TWCA, Somali Regional State, Cities Alliance and UNDP.</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FULL DOCUMENTATION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See the Priority Investment Portfolio document and www.twuep.com.et</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6"/>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2"/>
          <a:stretch>
            <a:fillRect/>
          </a:stretch>
        </p:blipFill>
        <p:spPr>
          <a:xfrm>
            <a:off x="19335750" y="29263200"/>
            <a:ext cx="742950" cy="742950"/>
          </a:xfrm>
          <a:prstGeom prst="rect">
            <a:avLst/>
          </a:prstGeom>
        </p:spPr>
      </p:pic>
    </p:spTree>
    <p:extLst>
      <p:ext uri="{BB962C8B-B14F-4D97-AF65-F5344CB8AC3E}">
        <p14:creationId xmlns:p14="http://schemas.microsoft.com/office/powerpoint/2010/main" val="838759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6" name="top-accent">
            <a:extLst>
              <a:ext uri="{FF2B5EF4-FFF2-40B4-BE49-F238E27FC236}">
                <a16:creationId xmlns:a16="http://schemas.microsoft.com/office/drawing/2014/main" id="{D030BA78-BFB1-4EA0-B38A-4598805B733C}"/>
              </a:ext>
            </a:extLst>
          </p:cNvPr>
          <p:cNvSpPr>
            <a:spLocks noGrp="1"/>
          </p:cNvSpPr>
          <p:nvPr/>
        </p:nvSpPr>
        <p:spPr>
          <a:xfrm>
            <a:off x="0" y="0"/>
            <a:ext cx="21383625" cy="228600"/>
          </a:xfrm>
          <a:prstGeom prst="rect">
            <a:avLst/>
          </a:prstGeom>
          <a:solidFill>
            <a:srgbClr val="2878B5"/>
          </a:solidFill>
          <a:ln w="0">
            <a:noFill/>
            <a:prstDash val="solid"/>
          </a:ln>
        </p:spPr>
        <p:txBody>
          <a:bodyPr/>
          <a:lstStyle/>
          <a:p>
            <a:endParaRPr lang="en-US"/>
          </a:p>
        </p:txBody>
      </p:sp>
      <p:sp>
        <p:nvSpPr>
          <p:cNvPr id="3" name="event-name">
            <a:extLst>
              <a:ext uri="{FF2B5EF4-FFF2-40B4-BE49-F238E27FC236}">
                <a16:creationId xmlns:a16="http://schemas.microsoft.com/office/drawing/2014/main" id="{D1D610F1-2D69-4AE9-941D-0715EFA4EE17}"/>
              </a:ext>
            </a:extLst>
          </p:cNvPr>
          <p:cNvSpPr>
            <a:spLocks noGrp="1"/>
          </p:cNvSpPr>
          <p:nvPr/>
        </p:nvSpPr>
        <p:spPr>
          <a:xfrm>
            <a:off x="1047750" y="975360"/>
            <a:ext cx="12096750" cy="43434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2800" b="1" dirty="0">
                <a:solidFill>
                  <a:srgbClr val="FF0000"/>
                </a:solidFill>
                <a:latin typeface="Arial"/>
                <a:ea typeface="Arial"/>
                <a:cs typeface="Arial"/>
              </a:rPr>
              <a:t>THIRD EAST AFRICA CITY CORRIDOR DIALOGUE</a:t>
            </a:r>
          </a:p>
        </p:txBody>
      </p:sp>
      <p:sp>
        <p:nvSpPr>
          <p:cNvPr id="4" name="logo-box-1">
            <a:extLst>
              <a:ext uri="{FF2B5EF4-FFF2-40B4-BE49-F238E27FC236}">
                <a16:creationId xmlns:a16="http://schemas.microsoft.com/office/drawing/2014/main" id="{DDC1CA99-06CF-4649-B6C7-6F66E2580AAC}"/>
              </a:ext>
            </a:extLst>
          </p:cNvPr>
          <p:cNvSpPr>
            <a:spLocks noGrp="1"/>
          </p:cNvSpPr>
          <p:nvPr/>
        </p:nvSpPr>
        <p:spPr>
          <a:xfrm>
            <a:off x="16478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0" name="logo-city"/>
          <p:cNvPicPr>
            <a:picLocks noChangeAspect="1"/>
          </p:cNvPicPr>
          <p:nvPr/>
        </p:nvPicPr>
        <p:blipFill>
          <a:blip r:embed="rId3"/>
          <a:stretch>
            <a:fillRect/>
          </a:stretch>
        </p:blipFill>
        <p:spPr>
          <a:xfrm>
            <a:off x="16706247" y="623400"/>
            <a:ext cx="591754" cy="582000"/>
          </a:xfrm>
          <a:prstGeom prst="rect">
            <a:avLst/>
          </a:prstGeom>
        </p:spPr>
      </p:pic>
      <p:sp>
        <p:nvSpPr>
          <p:cNvPr id="6" name="logo-box-2">
            <a:extLst>
              <a:ext uri="{FF2B5EF4-FFF2-40B4-BE49-F238E27FC236}">
                <a16:creationId xmlns:a16="http://schemas.microsoft.com/office/drawing/2014/main" id="{9618D587-821C-4DC6-9036-C65E6B5A8460}"/>
              </a:ext>
            </a:extLst>
          </p:cNvPr>
          <p:cNvSpPr>
            <a:spLocks noGrp="1"/>
          </p:cNvSpPr>
          <p:nvPr/>
        </p:nvSpPr>
        <p:spPr>
          <a:xfrm>
            <a:off x="178117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1" name="logo-eacc"/>
          <p:cNvPicPr>
            <a:picLocks noChangeAspect="1"/>
          </p:cNvPicPr>
          <p:nvPr/>
        </p:nvPicPr>
        <p:blipFill>
          <a:blip r:embed="rId4"/>
          <a:stretch>
            <a:fillRect/>
          </a:stretch>
        </p:blipFill>
        <p:spPr>
          <a:xfrm>
            <a:off x="17901750" y="649767"/>
            <a:ext cx="867750" cy="529265"/>
          </a:xfrm>
          <a:prstGeom prst="rect">
            <a:avLst/>
          </a:prstGeom>
        </p:spPr>
      </p:pic>
      <p:sp>
        <p:nvSpPr>
          <p:cNvPr id="8" name="logo-box-3">
            <a:extLst>
              <a:ext uri="{FF2B5EF4-FFF2-40B4-BE49-F238E27FC236}">
                <a16:creationId xmlns:a16="http://schemas.microsoft.com/office/drawing/2014/main" id="{C6684AA0-E937-4EA2-B685-EF3C89138E7C}"/>
              </a:ext>
            </a:extLst>
          </p:cNvPr>
          <p:cNvSpPr>
            <a:spLocks noGrp="1"/>
          </p:cNvSpPr>
          <p:nvPr/>
        </p:nvSpPr>
        <p:spPr>
          <a:xfrm>
            <a:off x="19145250" y="533400"/>
            <a:ext cx="1047750" cy="762000"/>
          </a:xfrm>
          <a:prstGeom prst="rect">
            <a:avLst/>
          </a:prstGeom>
          <a:solidFill>
            <a:srgbClr val="F1F4F6"/>
          </a:solidFill>
          <a:ln w="9525">
            <a:solidFill>
              <a:srgbClr val="B8C4CE"/>
            </a:solidFill>
            <a:prstDash val="solid"/>
          </a:ln>
        </p:spPr>
        <p:txBody>
          <a:bodyPr/>
          <a:lstStyle/>
          <a:p>
            <a:endParaRPr lang="en-US"/>
          </a:p>
        </p:txBody>
      </p:sp>
      <p:pic>
        <p:nvPicPr>
          <p:cNvPr id="202" name="logo-sdc"/>
          <p:cNvPicPr>
            <a:picLocks noChangeAspect="1"/>
          </p:cNvPicPr>
          <p:nvPr/>
        </p:nvPicPr>
        <p:blipFill>
          <a:blip r:embed="rId5"/>
          <a:stretch>
            <a:fillRect/>
          </a:stretch>
        </p:blipFill>
        <p:spPr>
          <a:xfrm>
            <a:off x="19235250" y="717710"/>
            <a:ext cx="867750" cy="393380"/>
          </a:xfrm>
          <a:prstGeom prst="rect">
            <a:avLst/>
          </a:prstGeom>
        </p:spPr>
      </p:pic>
      <p:sp>
        <p:nvSpPr>
          <p:cNvPr id="10" name="sdc-credit">
            <a:extLst>
              <a:ext uri="{FF2B5EF4-FFF2-40B4-BE49-F238E27FC236}">
                <a16:creationId xmlns:a16="http://schemas.microsoft.com/office/drawing/2014/main" id="{5C65FFC0-79AF-4D04-B62D-FA9753B2841E}"/>
              </a:ext>
            </a:extLst>
          </p:cNvPr>
          <p:cNvSpPr>
            <a:spLocks noGrp="1"/>
          </p:cNvSpPr>
          <p:nvPr/>
        </p:nvSpPr>
        <p:spPr>
          <a:xfrm>
            <a:off x="14287500" y="1428750"/>
            <a:ext cx="5905500" cy="438150"/>
          </a:xfrm>
          <a:prstGeom prst="rect">
            <a:avLst/>
          </a:prstGeom>
          <a:noFill/>
          <a:ln w="0">
            <a:noFill/>
            <a:prstDash val="solid"/>
          </a:ln>
        </p:spPr>
        <p:txBody>
          <a:bodyPr lIns="0" tIns="0" rIns="0" bIns="0" anchor="ctr"/>
          <a:lstStyle/>
          <a:p>
            <a:pPr algn="r">
              <a:defRPr sz="1650" b="1">
                <a:solidFill>
                  <a:srgbClr val="D92D20"/>
                </a:solidFill>
                <a:latin typeface="Arial"/>
                <a:ea typeface="Arial"/>
                <a:cs typeface="Arial"/>
              </a:defRPr>
            </a:pPr>
            <a:r>
              <a:rPr sz="1650" b="1">
                <a:solidFill>
                  <a:srgbClr val="D92D20"/>
                </a:solidFill>
                <a:latin typeface="Arial"/>
                <a:ea typeface="Arial"/>
                <a:cs typeface="Arial"/>
              </a:rPr>
              <a:t>SUPPORTED BY THE SWISS AGENCY FOR DEVELOPMENT AND COOPERATION (SDC)</a:t>
            </a:r>
          </a:p>
        </p:txBody>
      </p:sp>
      <p:sp>
        <p:nvSpPr>
          <p:cNvPr id="11" name="project-title">
            <a:extLst>
              <a:ext uri="{FF2B5EF4-FFF2-40B4-BE49-F238E27FC236}">
                <a16:creationId xmlns:a16="http://schemas.microsoft.com/office/drawing/2014/main" id="{9F6EB0CE-0E45-4D06-8234-EADB76D326A1}"/>
              </a:ext>
            </a:extLst>
          </p:cNvPr>
          <p:cNvSpPr>
            <a:spLocks noGrp="1"/>
          </p:cNvSpPr>
          <p:nvPr/>
        </p:nvSpPr>
        <p:spPr>
          <a:xfrm>
            <a:off x="952500" y="1899285"/>
            <a:ext cx="19478625" cy="1219200"/>
          </a:xfrm>
          <a:prstGeom prst="rect">
            <a:avLst/>
          </a:prstGeom>
          <a:noFill/>
          <a:ln w="0">
            <a:noFill/>
            <a:prstDash val="solid"/>
          </a:ln>
        </p:spPr>
        <p:txBody>
          <a:bodyPr lIns="0" tIns="0" rIns="0" bIns="0" anchor="ctr" wrap="square">
            <a:normAutofit/>
          </a:bodyPr>
          <a:lstStyle/>
          <a:p>
            <a:pPr algn="l">
              <a:defRPr sz="5700" b="1">
                <a:solidFill>
                  <a:srgbClr val="102A43"/>
                </a:solidFill>
                <a:latin typeface="Arial"/>
                <a:ea typeface="Arial"/>
                <a:cs typeface="Arial"/>
              </a:defRPr>
            </a:pPr>
            <a:r>
              <a:rPr sz="5700" b="1" dirty="0">
                <a:solidFill>
                  <a:srgbClr val="102A43"/>
                </a:solidFill>
                <a:latin typeface="Arial"/>
                <a:ea typeface="Arial"/>
                <a:cs typeface="Arial"/>
              </a:rPr>
              <a:t>Tog-Wajaale Reception &amp; Reintegration Centre</a:t>
            </a:r>
            <a:r>
              <a:rPr sz="5400" b="1" dirty="0">
                <a:solidFill>
                  <a:srgbClr val="102A43"/>
                </a:solidFill>
                <a:latin typeface="Arial"/>
                <a:ea typeface="Arial"/>
                <a:cs typeface="Arial"/>
              </a:rPr>
              <a:t/>
            </a:r>
          </a:p>
        </p:txBody>
      </p:sp>
      <p:sp>
        <p:nvSpPr>
          <p:cNvPr id="12" name="investment-proposition">
            <a:extLst>
              <a:ext uri="{FF2B5EF4-FFF2-40B4-BE49-F238E27FC236}">
                <a16:creationId xmlns:a16="http://schemas.microsoft.com/office/drawing/2014/main" id="{C6BA3138-F2F9-49B1-BE69-DCB925E093CF}"/>
              </a:ext>
            </a:extLst>
          </p:cNvPr>
          <p:cNvSpPr>
            <a:spLocks noGrp="1"/>
          </p:cNvSpPr>
          <p:nvPr/>
        </p:nvSpPr>
        <p:spPr>
          <a:xfrm>
            <a:off x="952500" y="3105150"/>
            <a:ext cx="19478625" cy="723900"/>
          </a:xfrm>
          <a:prstGeom prst="rect">
            <a:avLst/>
          </a:prstGeom>
          <a:noFill/>
          <a:ln w="0">
            <a:noFill/>
            <a:prstDash val="solid"/>
          </a:ln>
        </p:spPr>
        <p:txBody>
          <a:bodyPr lIns="0" tIns="0" rIns="0" bIns="0" anchor="ctr" wrap="square">
            <a:normAutofit/>
          </a:bodyPr>
          <a:lstStyle/>
          <a:p>
            <a:pPr algn="l">
              <a:defRPr sz="2325" b="0">
                <a:solidFill>
                  <a:srgbClr val="52606D"/>
                </a:solidFill>
                <a:latin typeface="Arial"/>
                <a:ea typeface="Arial"/>
                <a:cs typeface="Arial"/>
              </a:defRPr>
            </a:pPr>
            <a:r>
              <a:rPr sz="2325" b="0">
                <a:solidFill>
                  <a:srgbClr val="52606D"/>
                </a:solidFill>
                <a:latin typeface="Arial"/>
                <a:ea typeface="Arial"/>
                <a:cs typeface="Arial"/>
              </a:rPr>
              <a:t>A dedicated reception and reintegration centre providing dignified support, counselling and livelihood opportunities for migrants returning through Tog-Wajaale, Ethiopia's key Somaliland border crossing.</a:t>
            </a:r>
          </a:p>
        </p:txBody>
      </p:sp>
      <p:sp>
        <p:nvSpPr>
          <p:cNvPr id="13" name="project-meta">
            <a:extLst>
              <a:ext uri="{FF2B5EF4-FFF2-40B4-BE49-F238E27FC236}">
                <a16:creationId xmlns:a16="http://schemas.microsoft.com/office/drawing/2014/main" id="{5A27F844-3C39-4239-ABF8-E15D33E2E422}"/>
              </a:ext>
            </a:extLst>
          </p:cNvPr>
          <p:cNvSpPr>
            <a:spLocks noGrp="1"/>
          </p:cNvSpPr>
          <p:nvPr/>
        </p:nvSpPr>
        <p:spPr>
          <a:xfrm>
            <a:off x="952500" y="4019550"/>
            <a:ext cx="19478625" cy="495300"/>
          </a:xfrm>
          <a:prstGeom prst="rect">
            <a:avLst/>
          </a:prstGeom>
          <a:noFill/>
          <a:ln w="0">
            <a:noFill/>
            <a:prstDash val="solid"/>
          </a:ln>
        </p:spPr>
        <p:txBody>
          <a:bodyPr lIns="0" tIns="0" rIns="0" bIns="0" anchor="ctr"/>
          <a:lstStyle/>
          <a:p>
            <a:pPr algn="l">
              <a:defRPr sz="1875" b="1">
                <a:solidFill>
                  <a:srgbClr val="0B496F"/>
                </a:solidFill>
                <a:latin typeface="Arial"/>
                <a:ea typeface="Arial"/>
                <a:cs typeface="Arial"/>
              </a:defRPr>
            </a:pPr>
            <a:r>
              <a:rPr sz="1875" b="1">
                <a:solidFill>
                  <a:srgbClr val="0B496F"/>
                </a:solidFill>
                <a:latin typeface="Arial"/>
                <a:ea typeface="Arial"/>
                <a:cs typeface="Arial"/>
              </a:rPr>
              <a:t>CITY / COUNTRY: Tog-Wajaale, Ethiopia     |     SECTOR: Migration &amp; Social Services     |     PROJECT OWNER: Tog-Wajaale City Administration (TWCA)     |     CURRENT READINESS: STAGE 1 OF 5</a:t>
            </a:r>
          </a:p>
        </p:txBody>
      </p:sp>
      <p:sp>
        <p:nvSpPr>
          <p:cNvPr id="14" name="header-rule">
            <a:extLst>
              <a:ext uri="{FF2B5EF4-FFF2-40B4-BE49-F238E27FC236}">
                <a16:creationId xmlns:a16="http://schemas.microsoft.com/office/drawing/2014/main" id="{E0A53C6E-95B6-4B6F-85D6-AB4135EF5642}"/>
              </a:ext>
            </a:extLst>
          </p:cNvPr>
          <p:cNvSpPr>
            <a:spLocks noGrp="1"/>
          </p:cNvSpPr>
          <p:nvPr/>
        </p:nvSpPr>
        <p:spPr>
          <a:xfrm>
            <a:off x="952500" y="4743450"/>
            <a:ext cx="19478625" cy="28575"/>
          </a:xfrm>
          <a:prstGeom prst="rect">
            <a:avLst/>
          </a:prstGeom>
          <a:solidFill>
            <a:srgbClr val="102A43"/>
          </a:solidFill>
          <a:ln w="0">
            <a:noFill/>
            <a:prstDash val="solid"/>
          </a:ln>
        </p:spPr>
        <p:txBody>
          <a:bodyPr/>
          <a:lstStyle/>
          <a:p>
            <a:endParaRPr lang="en-US"/>
          </a:p>
        </p:txBody>
      </p:sp>
      <p:sp>
        <p:nvSpPr>
          <p:cNvPr id="15" name="project-visual">
            <a:extLst>
              <a:ext uri="{FF2B5EF4-FFF2-40B4-BE49-F238E27FC236}">
                <a16:creationId xmlns:a16="http://schemas.microsoft.com/office/drawing/2014/main" id="{E86D2405-4A9B-4A55-BB7A-D259F27B3AE7}"/>
              </a:ext>
            </a:extLst>
          </p:cNvPr>
          <p:cNvSpPr>
            <a:spLocks noGrp="1"/>
          </p:cNvSpPr>
          <p:nvPr/>
        </p:nvSpPr>
        <p:spPr>
          <a:xfrm>
            <a:off x="952500" y="5143500"/>
            <a:ext cx="10668000" cy="4095750"/>
          </a:xfrm>
          <a:prstGeom prst="rect">
            <a:avLst/>
          </a:prstGeom>
          <a:solidFill>
            <a:srgbClr val="F1F4F6"/>
          </a:solidFill>
          <a:ln w="9525">
            <a:solidFill>
              <a:srgbClr val="B8C4CE"/>
            </a:solidFill>
            <a:prstDash val="solid"/>
          </a:ln>
        </p:spPr>
        <p:txBody>
          <a:bodyPr/>
          <a:lstStyle/>
          <a:p>
            <a:endParaRPr lang="en-US"/>
          </a:p>
        </p:txBody>
      </p:sp>
      <p:sp>
        <p:nvSpPr>
          <p:cNvPr id="17" name="opportunity-header-accent">
            <a:extLst>
              <a:ext uri="{FF2B5EF4-FFF2-40B4-BE49-F238E27FC236}">
                <a16:creationId xmlns:a16="http://schemas.microsoft.com/office/drawing/2014/main" id="{223BDE86-52FF-4C76-8349-EFE7C1D1797B}"/>
              </a:ext>
            </a:extLst>
          </p:cNvPr>
          <p:cNvSpPr>
            <a:spLocks noGrp="1"/>
          </p:cNvSpPr>
          <p:nvPr/>
        </p:nvSpPr>
        <p:spPr>
          <a:xfrm>
            <a:off x="952500" y="9563100"/>
            <a:ext cx="95250" cy="400050"/>
          </a:xfrm>
          <a:prstGeom prst="rect">
            <a:avLst/>
          </a:prstGeom>
          <a:solidFill>
            <a:srgbClr val="2878B5"/>
          </a:solidFill>
          <a:ln w="0">
            <a:noFill/>
            <a:prstDash val="solid"/>
          </a:ln>
        </p:spPr>
        <p:txBody>
          <a:bodyPr/>
          <a:lstStyle/>
          <a:p>
            <a:endParaRPr lang="en-US"/>
          </a:p>
        </p:txBody>
      </p:sp>
      <p:sp>
        <p:nvSpPr>
          <p:cNvPr id="18" name="opportunity-header">
            <a:extLst>
              <a:ext uri="{FF2B5EF4-FFF2-40B4-BE49-F238E27FC236}">
                <a16:creationId xmlns:a16="http://schemas.microsoft.com/office/drawing/2014/main" id="{1FACA8E3-292B-4DA6-8438-8E97EE2ADA67}"/>
              </a:ext>
            </a:extLst>
          </p:cNvPr>
          <p:cNvSpPr>
            <a:spLocks noGrp="1"/>
          </p:cNvSpPr>
          <p:nvPr/>
        </p:nvSpPr>
        <p:spPr>
          <a:xfrm>
            <a:off x="1181100" y="9544050"/>
            <a:ext cx="481965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THE OPPORTUNITY</a:t>
            </a:r>
          </a:p>
        </p:txBody>
      </p:sp>
      <p:sp>
        <p:nvSpPr>
          <p:cNvPr id="19" name="opportunity-body">
            <a:extLst>
              <a:ext uri="{FF2B5EF4-FFF2-40B4-BE49-F238E27FC236}">
                <a16:creationId xmlns:a16="http://schemas.microsoft.com/office/drawing/2014/main" id="{A0A9CB36-C717-44BA-B7F4-034AD4C3A8C4}"/>
              </a:ext>
            </a:extLst>
          </p:cNvPr>
          <p:cNvSpPr>
            <a:spLocks noGrp="1"/>
          </p:cNvSpPr>
          <p:nvPr/>
        </p:nvSpPr>
        <p:spPr>
          <a:xfrm>
            <a:off x="952500" y="10096500"/>
            <a:ext cx="504825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As Ethiopia's busiest land crossing to Somaliland, Tog-Wajaale receives significant numbers of returning migrants with no dedicated reception facility. Returnees currently lack accommodation, psychosocial support or a structured pathway to reintegration.</a:t>
            </a:r>
          </a:p>
        </p:txBody>
      </p:sp>
      <p:sp>
        <p:nvSpPr>
          <p:cNvPr id="20" name="solution-header-accent">
            <a:extLst>
              <a:ext uri="{FF2B5EF4-FFF2-40B4-BE49-F238E27FC236}">
                <a16:creationId xmlns:a16="http://schemas.microsoft.com/office/drawing/2014/main" id="{09B58399-7266-4AFD-83A4-F1C3A56862F7}"/>
              </a:ext>
            </a:extLst>
          </p:cNvPr>
          <p:cNvSpPr>
            <a:spLocks noGrp="1"/>
          </p:cNvSpPr>
          <p:nvPr/>
        </p:nvSpPr>
        <p:spPr>
          <a:xfrm>
            <a:off x="6477000" y="9563100"/>
            <a:ext cx="95250" cy="400050"/>
          </a:xfrm>
          <a:prstGeom prst="rect">
            <a:avLst/>
          </a:prstGeom>
          <a:solidFill>
            <a:srgbClr val="2878B5"/>
          </a:solidFill>
          <a:ln w="0">
            <a:noFill/>
            <a:prstDash val="solid"/>
          </a:ln>
        </p:spPr>
        <p:txBody>
          <a:bodyPr/>
          <a:lstStyle/>
          <a:p>
            <a:endParaRPr lang="en-US"/>
          </a:p>
        </p:txBody>
      </p:sp>
      <p:sp>
        <p:nvSpPr>
          <p:cNvPr id="21" name="solution-header">
            <a:extLst>
              <a:ext uri="{FF2B5EF4-FFF2-40B4-BE49-F238E27FC236}">
                <a16:creationId xmlns:a16="http://schemas.microsoft.com/office/drawing/2014/main" id="{91FCF257-9B5C-497D-B01E-40247BE15BDB}"/>
              </a:ext>
            </a:extLst>
          </p:cNvPr>
          <p:cNvSpPr>
            <a:spLocks noGrp="1"/>
          </p:cNvSpPr>
          <p:nvPr/>
        </p:nvSpPr>
        <p:spPr>
          <a:xfrm>
            <a:off x="6705600" y="9544050"/>
            <a:ext cx="49149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PROPOSED SOLUTION</a:t>
            </a:r>
          </a:p>
        </p:txBody>
      </p:sp>
      <p:sp>
        <p:nvSpPr>
          <p:cNvPr id="22" name="solution-body">
            <a:extLst>
              <a:ext uri="{FF2B5EF4-FFF2-40B4-BE49-F238E27FC236}">
                <a16:creationId xmlns:a16="http://schemas.microsoft.com/office/drawing/2014/main" id="{9E7EA4BB-A5FB-4ED4-83E6-B38CFC98BDA0}"/>
              </a:ext>
            </a:extLst>
          </p:cNvPr>
          <p:cNvSpPr>
            <a:spLocks noGrp="1"/>
          </p:cNvSpPr>
          <p:nvPr/>
        </p:nvSpPr>
        <p:spPr>
          <a:xfrm>
            <a:off x="6477000" y="10096500"/>
            <a:ext cx="5143500" cy="1714500"/>
          </a:xfrm>
          <a:prstGeom prst="rect">
            <a:avLst/>
          </a:prstGeom>
          <a:noFill/>
          <a:ln w="0">
            <a:noFill/>
            <a:prstDash val="solid"/>
          </a:ln>
        </p:spPr>
        <p:txBody>
          <a:bodyPr lIns="0" tIns="0" rIns="0" bIns="0" anchor="t" wrap="square">
            <a:normAutofit/>
          </a:bodyPr>
          <a:lstStyle/>
          <a:p>
            <a:pPr algn="l">
              <a:defRPr sz="2175" b="0">
                <a:solidFill>
                  <a:srgbClr val="102A43"/>
                </a:solidFill>
                <a:latin typeface="Arial"/>
                <a:ea typeface="Arial"/>
                <a:cs typeface="Arial"/>
              </a:defRPr>
            </a:pPr>
            <a:r>
              <a:rPr sz="2175" b="0">
                <a:solidFill>
                  <a:srgbClr val="102A43"/>
                </a:solidFill>
                <a:latin typeface="Arial"/>
                <a:ea typeface="Arial"/>
                <a:cs typeface="Arial"/>
              </a:rPr>
              <a:t>A reception and reintegration centre providing reception and accommodation facilities, counselling and psychosocial support, skills training and livelihood programmes, reintegration grants and business support, and monitoring, follow-up and case management for returnees.</a:t>
            </a:r>
          </a:p>
        </p:txBody>
      </p:sp>
      <p:sp>
        <p:nvSpPr>
          <p:cNvPr id="23" name="investment-panel">
            <a:extLst>
              <a:ext uri="{FF2B5EF4-FFF2-40B4-BE49-F238E27FC236}">
                <a16:creationId xmlns:a16="http://schemas.microsoft.com/office/drawing/2014/main" id="{D5DA22CD-0202-48B0-BE7A-64FC3182721D}"/>
              </a:ext>
            </a:extLst>
          </p:cNvPr>
          <p:cNvSpPr>
            <a:spLocks noGrp="1"/>
          </p:cNvSpPr>
          <p:nvPr/>
        </p:nvSpPr>
        <p:spPr>
          <a:xfrm>
            <a:off x="12192000" y="5143500"/>
            <a:ext cx="8239125" cy="6667500"/>
          </a:xfrm>
          <a:prstGeom prst="rect">
            <a:avLst/>
          </a:prstGeom>
          <a:solidFill>
            <a:srgbClr val="EAF4FE"/>
          </a:solidFill>
          <a:ln w="19050">
            <a:solidFill>
              <a:srgbClr val="2878B5"/>
            </a:solidFill>
            <a:prstDash val="solid"/>
          </a:ln>
        </p:spPr>
        <p:txBody>
          <a:bodyPr/>
          <a:lstStyle/>
          <a:p>
            <a:endParaRPr lang="en-US"/>
          </a:p>
        </p:txBody>
      </p:sp>
      <p:sp>
        <p:nvSpPr>
          <p:cNvPr id="24" name="investment-header">
            <a:extLst>
              <a:ext uri="{FF2B5EF4-FFF2-40B4-BE49-F238E27FC236}">
                <a16:creationId xmlns:a16="http://schemas.microsoft.com/office/drawing/2014/main" id="{C0BA5CDA-BAED-4498-A32F-E3A6F0886CE0}"/>
              </a:ext>
            </a:extLst>
          </p:cNvPr>
          <p:cNvSpPr>
            <a:spLocks noGrp="1"/>
          </p:cNvSpPr>
          <p:nvPr/>
        </p:nvSpPr>
        <p:spPr>
          <a:xfrm>
            <a:off x="12668250" y="5562600"/>
            <a:ext cx="7286625" cy="495300"/>
          </a:xfrm>
          <a:prstGeom prst="rect">
            <a:avLst/>
          </a:prstGeom>
          <a:noFill/>
          <a:ln w="0">
            <a:noFill/>
            <a:prstDash val="solid"/>
          </a:ln>
        </p:spPr>
        <p:txBody>
          <a:bodyPr lIns="0" tIns="0" rIns="0" bIns="0" anchor="ctr"/>
          <a:lstStyle/>
          <a:p>
            <a:pPr algn="l">
              <a:defRPr sz="2625" b="1">
                <a:solidFill>
                  <a:srgbClr val="0B496F"/>
                </a:solidFill>
                <a:latin typeface="Arial"/>
                <a:ea typeface="Arial"/>
                <a:cs typeface="Arial"/>
              </a:defRPr>
            </a:pPr>
            <a:r>
              <a:rPr sz="2625" b="1">
                <a:solidFill>
                  <a:srgbClr val="0B496F"/>
                </a:solidFill>
                <a:latin typeface="Arial"/>
                <a:ea typeface="Arial"/>
                <a:cs typeface="Arial"/>
              </a:rPr>
              <a:t>INVESTMENT SNAPSHOT</a:t>
            </a:r>
          </a:p>
        </p:txBody>
      </p:sp>
      <p:sp>
        <p:nvSpPr>
          <p:cNvPr id="25" name="capital-label">
            <a:extLst>
              <a:ext uri="{FF2B5EF4-FFF2-40B4-BE49-F238E27FC236}">
                <a16:creationId xmlns:a16="http://schemas.microsoft.com/office/drawing/2014/main" id="{FB359724-C709-4433-A1C8-BD69CB6950A8}"/>
              </a:ext>
            </a:extLst>
          </p:cNvPr>
          <p:cNvSpPr>
            <a:spLocks noGrp="1"/>
          </p:cNvSpPr>
          <p:nvPr/>
        </p:nvSpPr>
        <p:spPr>
          <a:xfrm>
            <a:off x="12668250" y="6238875"/>
            <a:ext cx="7286625" cy="342900"/>
          </a:xfrm>
          <a:prstGeom prst="rect">
            <a:avLst/>
          </a:prstGeom>
          <a:noFill/>
          <a:ln w="0">
            <a:noFill/>
            <a:prstDash val="solid"/>
          </a:ln>
        </p:spPr>
        <p:txBody>
          <a:bodyPr lIns="0" tIns="0" rIns="0" bIns="0" anchor="t"/>
          <a:lstStyle/>
          <a:p>
            <a:pPr algn="l">
              <a:defRPr sz="1725" b="1">
                <a:solidFill>
                  <a:srgbClr val="52606D"/>
                </a:solidFill>
                <a:latin typeface="Arial"/>
                <a:ea typeface="Arial"/>
                <a:cs typeface="Arial"/>
              </a:defRPr>
            </a:pPr>
            <a:r>
              <a:rPr sz="1725" b="1">
                <a:solidFill>
                  <a:srgbClr val="52606D"/>
                </a:solidFill>
                <a:latin typeface="Arial"/>
                <a:ea typeface="Arial"/>
                <a:cs typeface="Arial"/>
              </a:rPr>
              <a:t>CAPITAL / FINANCING SOUGHT</a:t>
            </a:r>
          </a:p>
        </p:txBody>
      </p:sp>
      <p:sp>
        <p:nvSpPr>
          <p:cNvPr id="26" name="capital-value">
            <a:extLst>
              <a:ext uri="{FF2B5EF4-FFF2-40B4-BE49-F238E27FC236}">
                <a16:creationId xmlns:a16="http://schemas.microsoft.com/office/drawing/2014/main" id="{38E7B758-668B-4047-AD8B-CFF8E336B3EC}"/>
              </a:ext>
            </a:extLst>
          </p:cNvPr>
          <p:cNvSpPr>
            <a:spLocks noGrp="1"/>
          </p:cNvSpPr>
          <p:nvPr/>
        </p:nvSpPr>
        <p:spPr>
          <a:xfrm>
            <a:off x="12668250" y="6629400"/>
            <a:ext cx="7286625" cy="819150"/>
          </a:xfrm>
          <a:prstGeom prst="rect">
            <a:avLst/>
          </a:prstGeom>
          <a:noFill/>
          <a:ln w="0">
            <a:noFill/>
            <a:prstDash val="solid"/>
          </a:ln>
        </p:spPr>
        <p:txBody>
          <a:bodyPr lIns="0" tIns="0" rIns="0" bIns="0" anchor="ctr"/>
          <a:lstStyle/>
          <a:p>
            <a:pPr algn="l">
              <a:defRPr sz="4500" b="1">
                <a:solidFill>
                  <a:srgbClr val="0B496F"/>
                </a:solidFill>
                <a:latin typeface="Arial"/>
                <a:ea typeface="Arial"/>
                <a:cs typeface="Arial"/>
              </a:defRPr>
            </a:pPr>
            <a:r>
              <a:rPr sz="4500" b="1">
                <a:solidFill>
                  <a:srgbClr val="0B496F"/>
                </a:solidFill>
                <a:latin typeface="Arial"/>
                <a:ea typeface="Arial"/>
                <a:cs typeface="Arial"/>
              </a:rPr>
              <a:t>USD 7.0 MILLION</a:t>
            </a:r>
          </a:p>
        </p:txBody>
      </p:sp>
      <p:sp>
        <p:nvSpPr>
          <p:cNvPr id="27" name="total-cost-label">
            <a:extLst>
              <a:ext uri="{FF2B5EF4-FFF2-40B4-BE49-F238E27FC236}">
                <a16:creationId xmlns:a16="http://schemas.microsoft.com/office/drawing/2014/main" id="{BE9EEF0B-A1B6-4B6C-B19F-7B056026D40A}"/>
              </a:ext>
            </a:extLst>
          </p:cNvPr>
          <p:cNvSpPr>
            <a:spLocks noGrp="1"/>
          </p:cNvSpPr>
          <p:nvPr/>
        </p:nvSpPr>
        <p:spPr>
          <a:xfrm>
            <a:off x="12668250" y="76676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TOTAL PROJECT COST</a:t>
            </a:r>
          </a:p>
        </p:txBody>
      </p:sp>
      <p:sp>
        <p:nvSpPr>
          <p:cNvPr id="28" name="total-cost-value">
            <a:extLst>
              <a:ext uri="{FF2B5EF4-FFF2-40B4-BE49-F238E27FC236}">
                <a16:creationId xmlns:a16="http://schemas.microsoft.com/office/drawing/2014/main" id="{A27BFF47-3148-4A9A-B9C3-B40D490A18DE}"/>
              </a:ext>
            </a:extLst>
          </p:cNvPr>
          <p:cNvSpPr>
            <a:spLocks noGrp="1"/>
          </p:cNvSpPr>
          <p:nvPr/>
        </p:nvSpPr>
        <p:spPr>
          <a:xfrm>
            <a:off x="16525875" y="76676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USD 7M (2026)</a:t>
            </a:r>
          </a:p>
        </p:txBody>
      </p:sp>
      <p:sp>
        <p:nvSpPr>
          <p:cNvPr id="29" name="total-cost-rule">
            <a:extLst>
              <a:ext uri="{FF2B5EF4-FFF2-40B4-BE49-F238E27FC236}">
                <a16:creationId xmlns:a16="http://schemas.microsoft.com/office/drawing/2014/main" id="{AE05D491-8724-4144-9A15-73188AB5B2CC}"/>
              </a:ext>
            </a:extLst>
          </p:cNvPr>
          <p:cNvSpPr>
            <a:spLocks noGrp="1"/>
          </p:cNvSpPr>
          <p:nvPr/>
        </p:nvSpPr>
        <p:spPr>
          <a:xfrm>
            <a:off x="12668250" y="8162925"/>
            <a:ext cx="7286625" cy="9525"/>
          </a:xfrm>
          <a:prstGeom prst="rect">
            <a:avLst/>
          </a:prstGeom>
          <a:solidFill>
            <a:srgbClr val="B8C4CE"/>
          </a:solidFill>
          <a:ln w="0">
            <a:noFill/>
            <a:prstDash val="solid"/>
          </a:ln>
        </p:spPr>
        <p:txBody>
          <a:bodyPr/>
          <a:lstStyle/>
          <a:p>
            <a:endParaRPr lang="en-US"/>
          </a:p>
        </p:txBody>
      </p:sp>
      <p:sp>
        <p:nvSpPr>
          <p:cNvPr id="30" name="finance-secured-label">
            <a:extLst>
              <a:ext uri="{FF2B5EF4-FFF2-40B4-BE49-F238E27FC236}">
                <a16:creationId xmlns:a16="http://schemas.microsoft.com/office/drawing/2014/main" id="{8EAD8A9A-7B2D-4F83-BB1E-DC3A531DACAB}"/>
              </a:ext>
            </a:extLst>
          </p:cNvPr>
          <p:cNvSpPr>
            <a:spLocks noGrp="1"/>
          </p:cNvSpPr>
          <p:nvPr/>
        </p:nvSpPr>
        <p:spPr>
          <a:xfrm>
            <a:off x="12668250" y="8286750"/>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FINANCING SECURED</a:t>
            </a:r>
          </a:p>
        </p:txBody>
      </p:sp>
      <p:sp>
        <p:nvSpPr>
          <p:cNvPr id="31" name="finance-secured-value">
            <a:extLst>
              <a:ext uri="{FF2B5EF4-FFF2-40B4-BE49-F238E27FC236}">
                <a16:creationId xmlns:a16="http://schemas.microsoft.com/office/drawing/2014/main" id="{2168194C-529D-49E0-B61A-B2FA80F92AF0}"/>
              </a:ext>
            </a:extLst>
          </p:cNvPr>
          <p:cNvSpPr>
            <a:spLocks noGrp="1"/>
          </p:cNvSpPr>
          <p:nvPr/>
        </p:nvSpPr>
        <p:spPr>
          <a:xfrm>
            <a:off x="16525875" y="8286750"/>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TWCA site, in-kind (0%)</a:t>
            </a:r>
          </a:p>
        </p:txBody>
      </p:sp>
      <p:sp>
        <p:nvSpPr>
          <p:cNvPr id="32" name="finance-secured-rule">
            <a:extLst>
              <a:ext uri="{FF2B5EF4-FFF2-40B4-BE49-F238E27FC236}">
                <a16:creationId xmlns:a16="http://schemas.microsoft.com/office/drawing/2014/main" id="{55311E4C-8B76-4845-A454-629AF15DF2C1}"/>
              </a:ext>
            </a:extLst>
          </p:cNvPr>
          <p:cNvSpPr>
            <a:spLocks noGrp="1"/>
          </p:cNvSpPr>
          <p:nvPr/>
        </p:nvSpPr>
        <p:spPr>
          <a:xfrm>
            <a:off x="12668250" y="8782050"/>
            <a:ext cx="7286625" cy="9525"/>
          </a:xfrm>
          <a:prstGeom prst="rect">
            <a:avLst/>
          </a:prstGeom>
          <a:solidFill>
            <a:srgbClr val="B8C4CE"/>
          </a:solidFill>
          <a:ln w="0">
            <a:noFill/>
            <a:prstDash val="solid"/>
          </a:ln>
        </p:spPr>
        <p:txBody>
          <a:bodyPr/>
          <a:lstStyle/>
          <a:p>
            <a:endParaRPr lang="en-US"/>
          </a:p>
        </p:txBody>
      </p:sp>
      <p:sp>
        <p:nvSpPr>
          <p:cNvPr id="33" name="instrument-label">
            <a:extLst>
              <a:ext uri="{FF2B5EF4-FFF2-40B4-BE49-F238E27FC236}">
                <a16:creationId xmlns:a16="http://schemas.microsoft.com/office/drawing/2014/main" id="{0E85FF35-63A7-41D6-9D5C-9134DC261F70}"/>
              </a:ext>
            </a:extLst>
          </p:cNvPr>
          <p:cNvSpPr>
            <a:spLocks noGrp="1"/>
          </p:cNvSpPr>
          <p:nvPr/>
        </p:nvSpPr>
        <p:spPr>
          <a:xfrm>
            <a:off x="12668250" y="8905875"/>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INSTRUMENT SOUGHT</a:t>
            </a:r>
          </a:p>
        </p:txBody>
      </p:sp>
      <p:sp>
        <p:nvSpPr>
          <p:cNvPr id="34" name="instrument-value">
            <a:extLst>
              <a:ext uri="{FF2B5EF4-FFF2-40B4-BE49-F238E27FC236}">
                <a16:creationId xmlns:a16="http://schemas.microsoft.com/office/drawing/2014/main" id="{E1984472-AF72-40CB-BA04-D25474AF9280}"/>
              </a:ext>
            </a:extLst>
          </p:cNvPr>
          <p:cNvSpPr>
            <a:spLocks noGrp="1"/>
          </p:cNvSpPr>
          <p:nvPr/>
        </p:nvSpPr>
        <p:spPr>
          <a:xfrm>
            <a:off x="15382875" y="8905875"/>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Grant</a:t>
            </a:r>
          </a:p>
        </p:txBody>
      </p:sp>
      <p:sp>
        <p:nvSpPr>
          <p:cNvPr id="35" name="instrument-rule">
            <a:extLst>
              <a:ext uri="{FF2B5EF4-FFF2-40B4-BE49-F238E27FC236}">
                <a16:creationId xmlns:a16="http://schemas.microsoft.com/office/drawing/2014/main" id="{4C2DEDBD-4236-41DA-A0E6-F2C7D56E10D5}"/>
              </a:ext>
            </a:extLst>
          </p:cNvPr>
          <p:cNvSpPr>
            <a:spLocks noGrp="1"/>
          </p:cNvSpPr>
          <p:nvPr/>
        </p:nvSpPr>
        <p:spPr>
          <a:xfrm>
            <a:off x="12668250" y="9401175"/>
            <a:ext cx="7286625" cy="9525"/>
          </a:xfrm>
          <a:prstGeom prst="rect">
            <a:avLst/>
          </a:prstGeom>
          <a:solidFill>
            <a:srgbClr val="B8C4CE"/>
          </a:solidFill>
          <a:ln w="0">
            <a:noFill/>
            <a:prstDash val="solid"/>
          </a:ln>
        </p:spPr>
        <p:txBody>
          <a:bodyPr/>
          <a:lstStyle/>
          <a:p>
            <a:endParaRPr lang="en-US"/>
          </a:p>
        </p:txBody>
      </p:sp>
      <p:sp>
        <p:nvSpPr>
          <p:cNvPr id="36" name="repayment-label">
            <a:extLst>
              <a:ext uri="{FF2B5EF4-FFF2-40B4-BE49-F238E27FC236}">
                <a16:creationId xmlns:a16="http://schemas.microsoft.com/office/drawing/2014/main" id="{6950238B-B0B5-4DBA-88AD-E357BBFDC486}"/>
              </a:ext>
            </a:extLst>
          </p:cNvPr>
          <p:cNvSpPr>
            <a:spLocks noGrp="1"/>
          </p:cNvSpPr>
          <p:nvPr/>
        </p:nvSpPr>
        <p:spPr>
          <a:xfrm>
            <a:off x="12668250" y="9525000"/>
            <a:ext cx="300037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REVENUE / REPAYMENT SOURCE</a:t>
            </a:r>
          </a:p>
        </p:txBody>
      </p:sp>
      <p:sp>
        <p:nvSpPr>
          <p:cNvPr id="37" name="repayment-value">
            <a:extLst>
              <a:ext uri="{FF2B5EF4-FFF2-40B4-BE49-F238E27FC236}">
                <a16:creationId xmlns:a16="http://schemas.microsoft.com/office/drawing/2014/main" id="{C517AF3C-EB42-4685-94D1-E14787A6DEFD}"/>
              </a:ext>
            </a:extLst>
          </p:cNvPr>
          <p:cNvSpPr>
            <a:spLocks noGrp="1"/>
          </p:cNvSpPr>
          <p:nvPr/>
        </p:nvSpPr>
        <p:spPr>
          <a:xfrm>
            <a:off x="15859125" y="9525000"/>
            <a:ext cx="409575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N/A — grant-funded; municipal budget for O&amp;M</a:t>
            </a:r>
          </a:p>
        </p:txBody>
      </p:sp>
      <p:sp>
        <p:nvSpPr>
          <p:cNvPr id="38" name="repayment-rule">
            <a:extLst>
              <a:ext uri="{FF2B5EF4-FFF2-40B4-BE49-F238E27FC236}">
                <a16:creationId xmlns:a16="http://schemas.microsoft.com/office/drawing/2014/main" id="{4F5C0212-6095-4945-8495-461E1B743BC4}"/>
              </a:ext>
            </a:extLst>
          </p:cNvPr>
          <p:cNvSpPr>
            <a:spLocks noGrp="1"/>
          </p:cNvSpPr>
          <p:nvPr/>
        </p:nvSpPr>
        <p:spPr>
          <a:xfrm>
            <a:off x="12668250" y="10020300"/>
            <a:ext cx="7286625" cy="9525"/>
          </a:xfrm>
          <a:prstGeom prst="rect">
            <a:avLst/>
          </a:prstGeom>
          <a:solidFill>
            <a:srgbClr val="B8C4CE"/>
          </a:solidFill>
          <a:ln w="0">
            <a:noFill/>
            <a:prstDash val="solid"/>
          </a:ln>
        </p:spPr>
        <p:txBody>
          <a:bodyPr/>
          <a:lstStyle/>
          <a:p>
            <a:endParaRPr lang="en-US"/>
          </a:p>
        </p:txBody>
      </p:sp>
      <p:sp>
        <p:nvSpPr>
          <p:cNvPr id="39" name="implementation-label">
            <a:extLst>
              <a:ext uri="{FF2B5EF4-FFF2-40B4-BE49-F238E27FC236}">
                <a16:creationId xmlns:a16="http://schemas.microsoft.com/office/drawing/2014/main" id="{3713D3AF-02C9-461E-9DF5-D66F36439E64}"/>
              </a:ext>
            </a:extLst>
          </p:cNvPr>
          <p:cNvSpPr>
            <a:spLocks noGrp="1"/>
          </p:cNvSpPr>
          <p:nvPr/>
        </p:nvSpPr>
        <p:spPr>
          <a:xfrm>
            <a:off x="12668250" y="10144125"/>
            <a:ext cx="3667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IMPLEMENTATION PERIOD</a:t>
            </a:r>
          </a:p>
        </p:txBody>
      </p:sp>
      <p:sp>
        <p:nvSpPr>
          <p:cNvPr id="40" name="implementation-value">
            <a:extLst>
              <a:ext uri="{FF2B5EF4-FFF2-40B4-BE49-F238E27FC236}">
                <a16:creationId xmlns:a16="http://schemas.microsoft.com/office/drawing/2014/main" id="{FA071144-FD72-4DF8-9A69-C12F7639A995}"/>
              </a:ext>
            </a:extLst>
          </p:cNvPr>
          <p:cNvSpPr>
            <a:spLocks noGrp="1"/>
          </p:cNvSpPr>
          <p:nvPr/>
        </p:nvSpPr>
        <p:spPr>
          <a:xfrm>
            <a:off x="16525875" y="10144125"/>
            <a:ext cx="3429000" cy="438150"/>
          </a:xfrm>
          <a:prstGeom prst="rect">
            <a:avLst/>
          </a:prstGeom>
          <a:noFill/>
          <a:ln w="0">
            <a:noFill/>
            <a:prstDash val="solid"/>
          </a:ln>
        </p:spPr>
        <p:txBody>
          <a:bodyPr lIns="0" tIns="0" rIns="0" bIns="0" anchor="ctr"/>
          <a:lstStyle/>
          <a:p>
            <a:pPr algn="l">
              <a:defRPr sz="2025" b="1">
                <a:solidFill>
                  <a:srgbClr val="102A43"/>
                </a:solidFill>
                <a:latin typeface="Arial"/>
                <a:ea typeface="Arial"/>
                <a:cs typeface="Arial"/>
              </a:defRPr>
            </a:pPr>
            <a:r>
              <a:rPr sz="2025" b="1">
                <a:solidFill>
                  <a:srgbClr val="102A43"/>
                </a:solidFill>
                <a:latin typeface="Arial"/>
                <a:ea typeface="Arial"/>
                <a:cs typeface="Arial"/>
              </a:rPr>
              <a:t>18 months</a:t>
            </a:r>
          </a:p>
        </p:txBody>
      </p:sp>
      <p:sp>
        <p:nvSpPr>
          <p:cNvPr id="41" name="implementation-rule">
            <a:extLst>
              <a:ext uri="{FF2B5EF4-FFF2-40B4-BE49-F238E27FC236}">
                <a16:creationId xmlns:a16="http://schemas.microsoft.com/office/drawing/2014/main" id="{FED94F18-D7E7-4C94-A03A-234E43020649}"/>
              </a:ext>
            </a:extLst>
          </p:cNvPr>
          <p:cNvSpPr>
            <a:spLocks noGrp="1"/>
          </p:cNvSpPr>
          <p:nvPr/>
        </p:nvSpPr>
        <p:spPr>
          <a:xfrm>
            <a:off x="12668250" y="10639425"/>
            <a:ext cx="7286625" cy="9525"/>
          </a:xfrm>
          <a:prstGeom prst="rect">
            <a:avLst/>
          </a:prstGeom>
          <a:solidFill>
            <a:srgbClr val="B8C4CE"/>
          </a:solidFill>
          <a:ln w="0">
            <a:noFill/>
            <a:prstDash val="solid"/>
          </a:ln>
        </p:spPr>
        <p:txBody>
          <a:bodyPr/>
          <a:lstStyle/>
          <a:p>
            <a:endParaRPr lang="en-US"/>
          </a:p>
        </p:txBody>
      </p:sp>
      <p:sp>
        <p:nvSpPr>
          <p:cNvPr id="42" name="partnership-label">
            <a:extLst>
              <a:ext uri="{FF2B5EF4-FFF2-40B4-BE49-F238E27FC236}">
                <a16:creationId xmlns:a16="http://schemas.microsoft.com/office/drawing/2014/main" id="{1A040A6B-3420-4CB6-8A49-3D61977B8288}"/>
              </a:ext>
            </a:extLst>
          </p:cNvPr>
          <p:cNvSpPr>
            <a:spLocks noGrp="1"/>
          </p:cNvSpPr>
          <p:nvPr/>
        </p:nvSpPr>
        <p:spPr>
          <a:xfrm>
            <a:off x="12668250" y="10763250"/>
            <a:ext cx="2524125" cy="438150"/>
          </a:xfrm>
          <a:prstGeom prst="rect">
            <a:avLst/>
          </a:prstGeom>
          <a:noFill/>
          <a:ln w="0">
            <a:noFill/>
            <a:prstDash val="solid"/>
          </a:ln>
        </p:spPr>
        <p:txBody>
          <a:bodyPr lIns="0" tIns="0" rIns="0" bIns="0" anchor="ctr"/>
          <a:lstStyle/>
          <a:p>
            <a:pPr algn="l">
              <a:defRPr sz="1725" b="1">
                <a:solidFill>
                  <a:srgbClr val="52606D"/>
                </a:solidFill>
                <a:latin typeface="Arial"/>
                <a:ea typeface="Arial"/>
                <a:cs typeface="Arial"/>
              </a:defRPr>
            </a:pPr>
            <a:r>
              <a:rPr sz="1725" b="1">
                <a:solidFill>
                  <a:srgbClr val="52606D"/>
                </a:solidFill>
                <a:latin typeface="Arial"/>
                <a:ea typeface="Arial"/>
                <a:cs typeface="Arial"/>
              </a:rPr>
              <a:t>PARTNERSHIP SOUGHT</a:t>
            </a:r>
          </a:p>
        </p:txBody>
      </p:sp>
      <p:sp>
        <p:nvSpPr>
          <p:cNvPr id="43" name="partnership-value">
            <a:extLst>
              <a:ext uri="{FF2B5EF4-FFF2-40B4-BE49-F238E27FC236}">
                <a16:creationId xmlns:a16="http://schemas.microsoft.com/office/drawing/2014/main" id="{7F0833AC-73D4-4B1A-B506-BACD7544E816}"/>
              </a:ext>
            </a:extLst>
          </p:cNvPr>
          <p:cNvSpPr>
            <a:spLocks noGrp="1"/>
          </p:cNvSpPr>
          <p:nvPr/>
        </p:nvSpPr>
        <p:spPr>
          <a:xfrm>
            <a:off x="15382875" y="10763250"/>
            <a:ext cx="4572000" cy="438150"/>
          </a:xfrm>
          <a:prstGeom prst="rect">
            <a:avLst/>
          </a:prstGeom>
          <a:noFill/>
          <a:ln w="0">
            <a:noFill/>
            <a:prstDash val="solid"/>
          </a:ln>
        </p:spPr>
        <p:txBody>
          <a:bodyPr lIns="0" tIns="0" rIns="0" bIns="0" anchor="ctr" wrap="square">
            <a:normAutofit/>
          </a:bodyPr>
          <a:lstStyle/>
          <a:p>
            <a:pPr algn="l">
              <a:defRPr sz="2025" b="1">
                <a:solidFill>
                  <a:srgbClr val="102A43"/>
                </a:solidFill>
                <a:latin typeface="Arial"/>
                <a:ea typeface="Arial"/>
                <a:cs typeface="Arial"/>
              </a:defRPr>
            </a:pPr>
            <a:r>
              <a:rPr sz="2025" b="1">
                <a:solidFill>
                  <a:srgbClr val="102A43"/>
                </a:solidFill>
                <a:latin typeface="Arial"/>
                <a:ea typeface="Arial"/>
                <a:cs typeface="Arial"/>
              </a:rPr>
              <a:t>Development partner; IOM/UNHCR-affiliated partner</a:t>
            </a:r>
          </a:p>
        </p:txBody>
      </p:sp>
      <p:sp>
        <p:nvSpPr>
          <p:cNvPr id="44" name="partnership-rule">
            <a:extLst>
              <a:ext uri="{FF2B5EF4-FFF2-40B4-BE49-F238E27FC236}">
                <a16:creationId xmlns:a16="http://schemas.microsoft.com/office/drawing/2014/main" id="{56AABF1E-2F38-4E70-94F1-C5BFB9E532E4}"/>
              </a:ext>
            </a:extLst>
          </p:cNvPr>
          <p:cNvSpPr>
            <a:spLocks noGrp="1"/>
          </p:cNvSpPr>
          <p:nvPr/>
        </p:nvSpPr>
        <p:spPr>
          <a:xfrm>
            <a:off x="12668250" y="11258550"/>
            <a:ext cx="7286625" cy="9525"/>
          </a:xfrm>
          <a:prstGeom prst="rect">
            <a:avLst/>
          </a:prstGeom>
          <a:solidFill>
            <a:srgbClr val="B8C4CE"/>
          </a:solidFill>
          <a:ln w="0">
            <a:noFill/>
            <a:prstDash val="solid"/>
          </a:ln>
        </p:spPr>
        <p:txBody>
          <a:bodyPr/>
          <a:lstStyle/>
          <a:p>
            <a:endParaRPr lang="en-US"/>
          </a:p>
        </p:txBody>
      </p:sp>
      <p:sp>
        <p:nvSpPr>
          <p:cNvPr id="45" name="value-created-header-accent">
            <a:extLst>
              <a:ext uri="{FF2B5EF4-FFF2-40B4-BE49-F238E27FC236}">
                <a16:creationId xmlns:a16="http://schemas.microsoft.com/office/drawing/2014/main" id="{902599C3-3FE0-4855-952D-6809E164A2F7}"/>
              </a:ext>
            </a:extLst>
          </p:cNvPr>
          <p:cNvSpPr>
            <a:spLocks noGrp="1"/>
          </p:cNvSpPr>
          <p:nvPr/>
        </p:nvSpPr>
        <p:spPr>
          <a:xfrm>
            <a:off x="952500" y="12401550"/>
            <a:ext cx="95250" cy="400050"/>
          </a:xfrm>
          <a:prstGeom prst="rect">
            <a:avLst/>
          </a:prstGeom>
          <a:solidFill>
            <a:srgbClr val="2878B5"/>
          </a:solidFill>
          <a:ln w="0">
            <a:noFill/>
            <a:prstDash val="solid"/>
          </a:ln>
        </p:spPr>
        <p:txBody>
          <a:bodyPr/>
          <a:lstStyle/>
          <a:p>
            <a:endParaRPr lang="en-US"/>
          </a:p>
        </p:txBody>
      </p:sp>
      <p:sp>
        <p:nvSpPr>
          <p:cNvPr id="46" name="value-created-header">
            <a:extLst>
              <a:ext uri="{FF2B5EF4-FFF2-40B4-BE49-F238E27FC236}">
                <a16:creationId xmlns:a16="http://schemas.microsoft.com/office/drawing/2014/main" id="{FDF24210-4FAB-463F-A79F-712AB68BD955}"/>
              </a:ext>
            </a:extLst>
          </p:cNvPr>
          <p:cNvSpPr>
            <a:spLocks noGrp="1"/>
          </p:cNvSpPr>
          <p:nvPr/>
        </p:nvSpPr>
        <p:spPr>
          <a:xfrm>
            <a:off x="1181100" y="12382500"/>
            <a:ext cx="1925002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VALUE CREATED</a:t>
            </a:r>
          </a:p>
        </p:txBody>
      </p:sp>
      <p:sp>
        <p:nvSpPr>
          <p:cNvPr id="47" name="value-top-rule">
            <a:extLst>
              <a:ext uri="{FF2B5EF4-FFF2-40B4-BE49-F238E27FC236}">
                <a16:creationId xmlns:a16="http://schemas.microsoft.com/office/drawing/2014/main" id="{FC7D1089-4048-4162-8494-617DE741DAB4}"/>
              </a:ext>
            </a:extLst>
          </p:cNvPr>
          <p:cNvSpPr>
            <a:spLocks noGrp="1"/>
          </p:cNvSpPr>
          <p:nvPr/>
        </p:nvSpPr>
        <p:spPr>
          <a:xfrm>
            <a:off x="952500" y="13001625"/>
            <a:ext cx="19478625" cy="19050"/>
          </a:xfrm>
          <a:prstGeom prst="rect">
            <a:avLst/>
          </a:prstGeom>
          <a:solidFill>
            <a:srgbClr val="B8C4CE"/>
          </a:solidFill>
          <a:ln w="0">
            <a:noFill/>
            <a:prstDash val="solid"/>
          </a:ln>
        </p:spPr>
        <p:txBody>
          <a:bodyPr/>
          <a:lstStyle/>
          <a:p>
            <a:endParaRPr lang="en-US"/>
          </a:p>
        </p:txBody>
      </p:sp>
      <p:sp>
        <p:nvSpPr>
          <p:cNvPr id="48" name="people-served-value">
            <a:extLst>
              <a:ext uri="{FF2B5EF4-FFF2-40B4-BE49-F238E27FC236}">
                <a16:creationId xmlns:a16="http://schemas.microsoft.com/office/drawing/2014/main" id="{F3A4DDEB-938B-416F-8A93-6D0AAA5B4262}"/>
              </a:ext>
            </a:extLst>
          </p:cNvPr>
          <p:cNvSpPr>
            <a:spLocks noGrp="1"/>
          </p:cNvSpPr>
          <p:nvPr/>
        </p:nvSpPr>
        <p:spPr>
          <a:xfrm>
            <a:off x="952500"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Pending assessment</a:t>
            </a:r>
          </a:p>
        </p:txBody>
      </p:sp>
      <p:sp>
        <p:nvSpPr>
          <p:cNvPr id="49" name="people-served-label">
            <a:extLst>
              <a:ext uri="{FF2B5EF4-FFF2-40B4-BE49-F238E27FC236}">
                <a16:creationId xmlns:a16="http://schemas.microsoft.com/office/drawing/2014/main" id="{5DC37BA3-75B1-4E26-859D-3EC3AB525AFA}"/>
              </a:ext>
            </a:extLst>
          </p:cNvPr>
          <p:cNvSpPr>
            <a:spLocks noGrp="1"/>
          </p:cNvSpPr>
          <p:nvPr/>
        </p:nvSpPr>
        <p:spPr>
          <a:xfrm>
            <a:off x="1085850"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RETURNEES SERVED / YEAR</a:t>
            </a:r>
          </a:p>
        </p:txBody>
      </p:sp>
      <p:sp>
        <p:nvSpPr>
          <p:cNvPr id="50" name="jobs-created-value">
            <a:extLst>
              <a:ext uri="{FF2B5EF4-FFF2-40B4-BE49-F238E27FC236}">
                <a16:creationId xmlns:a16="http://schemas.microsoft.com/office/drawing/2014/main" id="{0C168911-F4C3-4694-A318-088C3AF1ABAA}"/>
              </a:ext>
            </a:extLst>
          </p:cNvPr>
          <p:cNvSpPr>
            <a:spLocks noGrp="1"/>
          </p:cNvSpPr>
          <p:nvPr/>
        </p:nvSpPr>
        <p:spPr>
          <a:xfrm>
            <a:off x="5822156"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~100 constr. + case mgmt.</a:t>
            </a:r>
          </a:p>
        </p:txBody>
      </p:sp>
      <p:sp>
        <p:nvSpPr>
          <p:cNvPr id="51" name="jobs-created-label">
            <a:extLst>
              <a:ext uri="{FF2B5EF4-FFF2-40B4-BE49-F238E27FC236}">
                <a16:creationId xmlns:a16="http://schemas.microsoft.com/office/drawing/2014/main" id="{4A905CE7-3868-48F2-8A08-71F305D10E46}"/>
              </a:ext>
            </a:extLst>
          </p:cNvPr>
          <p:cNvSpPr>
            <a:spLocks noGrp="1"/>
          </p:cNvSpPr>
          <p:nvPr/>
        </p:nvSpPr>
        <p:spPr>
          <a:xfrm>
            <a:off x="5955506"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JOBS CREATED OR SUSTAINED</a:t>
            </a:r>
          </a:p>
        </p:txBody>
      </p:sp>
      <p:sp>
        <p:nvSpPr>
          <p:cNvPr id="52" name="inclusion-value">
            <a:extLst>
              <a:ext uri="{FF2B5EF4-FFF2-40B4-BE49-F238E27FC236}">
                <a16:creationId xmlns:a16="http://schemas.microsoft.com/office/drawing/2014/main" id="{AAFF0E82-520F-4744-9EA8-FF8D91AD9377}"/>
              </a:ext>
            </a:extLst>
          </p:cNvPr>
          <p:cNvSpPr>
            <a:spLocks noGrp="1"/>
          </p:cNvSpPr>
          <p:nvPr/>
        </p:nvSpPr>
        <p:spPr>
          <a:xfrm>
            <a:off x="10691813"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Returnees, women &amp; youth</a:t>
            </a:r>
          </a:p>
        </p:txBody>
      </p:sp>
      <p:sp>
        <p:nvSpPr>
          <p:cNvPr id="53" name="inclusion-label">
            <a:extLst>
              <a:ext uri="{FF2B5EF4-FFF2-40B4-BE49-F238E27FC236}">
                <a16:creationId xmlns:a16="http://schemas.microsoft.com/office/drawing/2014/main" id="{97A1BC23-A071-4473-9E9A-BBA9FCEC52A1}"/>
              </a:ext>
            </a:extLst>
          </p:cNvPr>
          <p:cNvSpPr>
            <a:spLocks noGrp="1"/>
          </p:cNvSpPr>
          <p:nvPr/>
        </p:nvSpPr>
        <p:spPr>
          <a:xfrm>
            <a:off x="10825163"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BENEFICIARIES: WOMEN / YOUTH / DISPLACED &amp; HOST COMMUNITIES</a:t>
            </a:r>
          </a:p>
        </p:txBody>
      </p:sp>
      <p:sp>
        <p:nvSpPr>
          <p:cNvPr id="54" name="climate-value">
            <a:extLst>
              <a:ext uri="{FF2B5EF4-FFF2-40B4-BE49-F238E27FC236}">
                <a16:creationId xmlns:a16="http://schemas.microsoft.com/office/drawing/2014/main" id="{97863BD9-B1C0-4737-80A4-75ABFEBAA8FE}"/>
              </a:ext>
            </a:extLst>
          </p:cNvPr>
          <p:cNvSpPr>
            <a:spLocks noGrp="1"/>
          </p:cNvSpPr>
          <p:nvPr/>
        </p:nvSpPr>
        <p:spPr>
          <a:xfrm>
            <a:off x="15561469" y="13239750"/>
            <a:ext cx="4869656" cy="685800"/>
          </a:xfrm>
          <a:prstGeom prst="rect">
            <a:avLst/>
          </a:prstGeom>
          <a:noFill/>
          <a:ln w="0">
            <a:noFill/>
            <a:prstDash val="solid"/>
          </a:ln>
        </p:spPr>
        <p:txBody>
          <a:bodyPr lIns="0" tIns="0" rIns="0" bIns="0" anchor="b" wrap="square">
            <a:normAutofit/>
          </a:bodyPr>
          <a:lstStyle/>
          <a:p>
            <a:pPr algn="ctr">
              <a:defRPr sz="3600" b="1">
                <a:solidFill>
                  <a:srgbClr val="0B496F"/>
                </a:solidFill>
                <a:latin typeface="Arial"/>
                <a:ea typeface="Arial"/>
                <a:cs typeface="Arial"/>
              </a:defRPr>
            </a:pPr>
            <a:r>
              <a:rPr sz="3600" b="1">
                <a:solidFill>
                  <a:srgbClr val="0B496F"/>
                </a:solidFill>
                <a:latin typeface="Arial"/>
                <a:ea typeface="Arial"/>
                <a:cs typeface="Arial"/>
              </a:rPr>
              <a:t>N/A — social infrastructure</a:t>
            </a:r>
          </a:p>
        </p:txBody>
      </p:sp>
      <p:sp>
        <p:nvSpPr>
          <p:cNvPr id="55" name="climate-label">
            <a:extLst>
              <a:ext uri="{FF2B5EF4-FFF2-40B4-BE49-F238E27FC236}">
                <a16:creationId xmlns:a16="http://schemas.microsoft.com/office/drawing/2014/main" id="{B47F4790-9DFF-44E1-9E43-B181F267FC08}"/>
              </a:ext>
            </a:extLst>
          </p:cNvPr>
          <p:cNvSpPr>
            <a:spLocks noGrp="1"/>
          </p:cNvSpPr>
          <p:nvPr/>
        </p:nvSpPr>
        <p:spPr>
          <a:xfrm>
            <a:off x="15694819" y="13982700"/>
            <a:ext cx="4602956" cy="762000"/>
          </a:xfrm>
          <a:prstGeom prst="rect">
            <a:avLst/>
          </a:prstGeom>
          <a:noFill/>
          <a:ln w="0">
            <a:noFill/>
            <a:prstDash val="solid"/>
          </a:ln>
        </p:spPr>
        <p:txBody>
          <a:bodyPr lIns="0" tIns="0" rIns="0" bIns="0" anchor="t"/>
          <a:lstStyle/>
          <a:p>
            <a:pPr algn="ctr">
              <a:defRPr sz="1875" b="0">
                <a:solidFill>
                  <a:srgbClr val="52606D"/>
                </a:solidFill>
                <a:latin typeface="Arial"/>
                <a:ea typeface="Arial"/>
                <a:cs typeface="Arial"/>
              </a:defRPr>
            </a:pPr>
            <a:r>
              <a:rPr sz="1875" b="0">
                <a:solidFill>
                  <a:srgbClr val="52606D"/>
                </a:solidFill>
                <a:latin typeface="Arial"/>
                <a:ea typeface="Arial"/>
                <a:cs typeface="Arial"/>
              </a:rPr>
              <a:t>CLIMATE, RESILIENCE OR ENVIRONMENTAL BENEFIT</a:t>
            </a:r>
          </a:p>
        </p:txBody>
      </p:sp>
      <p:sp>
        <p:nvSpPr>
          <p:cNvPr id="56" name="metric-divider-1">
            <a:extLst>
              <a:ext uri="{FF2B5EF4-FFF2-40B4-BE49-F238E27FC236}">
                <a16:creationId xmlns:a16="http://schemas.microsoft.com/office/drawing/2014/main" id="{F5BBFE78-F8AB-45F0-8CF2-879AB811F455}"/>
              </a:ext>
            </a:extLst>
          </p:cNvPr>
          <p:cNvSpPr>
            <a:spLocks noGrp="1"/>
          </p:cNvSpPr>
          <p:nvPr/>
        </p:nvSpPr>
        <p:spPr>
          <a:xfrm>
            <a:off x="5822156" y="13192125"/>
            <a:ext cx="19050" cy="1714500"/>
          </a:xfrm>
          <a:prstGeom prst="rect">
            <a:avLst/>
          </a:prstGeom>
          <a:solidFill>
            <a:srgbClr val="B8C4CE"/>
          </a:solidFill>
          <a:ln w="0">
            <a:noFill/>
            <a:prstDash val="solid"/>
          </a:ln>
        </p:spPr>
        <p:txBody>
          <a:bodyPr/>
          <a:lstStyle/>
          <a:p>
            <a:endParaRPr lang="en-US"/>
          </a:p>
        </p:txBody>
      </p:sp>
      <p:sp>
        <p:nvSpPr>
          <p:cNvPr id="57" name="metric-divider-2">
            <a:extLst>
              <a:ext uri="{FF2B5EF4-FFF2-40B4-BE49-F238E27FC236}">
                <a16:creationId xmlns:a16="http://schemas.microsoft.com/office/drawing/2014/main" id="{F49CF9F6-4CEB-4DDF-8C00-8C59542D4AB5}"/>
              </a:ext>
            </a:extLst>
          </p:cNvPr>
          <p:cNvSpPr>
            <a:spLocks noGrp="1"/>
          </p:cNvSpPr>
          <p:nvPr/>
        </p:nvSpPr>
        <p:spPr>
          <a:xfrm>
            <a:off x="10691813" y="13192125"/>
            <a:ext cx="19050" cy="1714500"/>
          </a:xfrm>
          <a:prstGeom prst="rect">
            <a:avLst/>
          </a:prstGeom>
          <a:solidFill>
            <a:srgbClr val="B8C4CE"/>
          </a:solidFill>
          <a:ln w="0">
            <a:noFill/>
            <a:prstDash val="solid"/>
          </a:ln>
        </p:spPr>
        <p:txBody>
          <a:bodyPr/>
          <a:lstStyle/>
          <a:p>
            <a:endParaRPr lang="en-US"/>
          </a:p>
        </p:txBody>
      </p:sp>
      <p:sp>
        <p:nvSpPr>
          <p:cNvPr id="58" name="metric-divider-3">
            <a:extLst>
              <a:ext uri="{FF2B5EF4-FFF2-40B4-BE49-F238E27FC236}">
                <a16:creationId xmlns:a16="http://schemas.microsoft.com/office/drawing/2014/main" id="{C6B0F891-410A-426D-B0CB-67D9B0463DBD}"/>
              </a:ext>
            </a:extLst>
          </p:cNvPr>
          <p:cNvSpPr>
            <a:spLocks noGrp="1"/>
          </p:cNvSpPr>
          <p:nvPr/>
        </p:nvSpPr>
        <p:spPr>
          <a:xfrm>
            <a:off x="15561469" y="13192125"/>
            <a:ext cx="19050" cy="1714500"/>
          </a:xfrm>
          <a:prstGeom prst="rect">
            <a:avLst/>
          </a:prstGeom>
          <a:solidFill>
            <a:srgbClr val="B8C4CE"/>
          </a:solidFill>
          <a:ln w="0">
            <a:noFill/>
            <a:prstDash val="solid"/>
          </a:ln>
        </p:spPr>
        <p:txBody>
          <a:bodyPr/>
          <a:lstStyle/>
          <a:p>
            <a:endParaRPr lang="en-US"/>
          </a:p>
        </p:txBody>
      </p:sp>
      <p:sp>
        <p:nvSpPr>
          <p:cNvPr id="59" name="value-bottom-rule">
            <a:extLst>
              <a:ext uri="{FF2B5EF4-FFF2-40B4-BE49-F238E27FC236}">
                <a16:creationId xmlns:a16="http://schemas.microsoft.com/office/drawing/2014/main" id="{70974036-C9E0-42EC-9314-9997C4B3C1A6}"/>
              </a:ext>
            </a:extLst>
          </p:cNvPr>
          <p:cNvSpPr>
            <a:spLocks noGrp="1"/>
          </p:cNvSpPr>
          <p:nvPr/>
        </p:nvSpPr>
        <p:spPr>
          <a:xfrm>
            <a:off x="952500" y="15125700"/>
            <a:ext cx="19478625" cy="19050"/>
          </a:xfrm>
          <a:prstGeom prst="rect">
            <a:avLst/>
          </a:prstGeom>
          <a:solidFill>
            <a:srgbClr val="B8C4CE"/>
          </a:solidFill>
          <a:ln w="0">
            <a:noFill/>
            <a:prstDash val="solid"/>
          </a:ln>
        </p:spPr>
        <p:txBody>
          <a:bodyPr/>
          <a:lstStyle/>
          <a:p>
            <a:endParaRPr lang="en-US"/>
          </a:p>
        </p:txBody>
      </p:sp>
      <p:sp>
        <p:nvSpPr>
          <p:cNvPr id="60" name="readiness-header-accent">
            <a:extLst>
              <a:ext uri="{FF2B5EF4-FFF2-40B4-BE49-F238E27FC236}">
                <a16:creationId xmlns:a16="http://schemas.microsoft.com/office/drawing/2014/main" id="{C2582E2B-BBC3-41B0-B5F4-B8346B3174FE}"/>
              </a:ext>
            </a:extLst>
          </p:cNvPr>
          <p:cNvSpPr>
            <a:spLocks noGrp="1"/>
          </p:cNvSpPr>
          <p:nvPr/>
        </p:nvSpPr>
        <p:spPr>
          <a:xfrm>
            <a:off x="952500" y="15640050"/>
            <a:ext cx="95250" cy="400050"/>
          </a:xfrm>
          <a:prstGeom prst="rect">
            <a:avLst/>
          </a:prstGeom>
          <a:solidFill>
            <a:srgbClr val="2878B5"/>
          </a:solidFill>
          <a:ln w="0">
            <a:noFill/>
            <a:prstDash val="solid"/>
          </a:ln>
        </p:spPr>
        <p:txBody>
          <a:bodyPr/>
          <a:lstStyle/>
          <a:p>
            <a:endParaRPr lang="en-US"/>
          </a:p>
        </p:txBody>
      </p:sp>
      <p:sp>
        <p:nvSpPr>
          <p:cNvPr id="61" name="readiness-header">
            <a:extLst>
              <a:ext uri="{FF2B5EF4-FFF2-40B4-BE49-F238E27FC236}">
                <a16:creationId xmlns:a16="http://schemas.microsoft.com/office/drawing/2014/main" id="{3BFE96A9-3C8D-405F-8E9B-EAE9FDEEC335}"/>
              </a:ext>
            </a:extLst>
          </p:cNvPr>
          <p:cNvSpPr>
            <a:spLocks noGrp="1"/>
          </p:cNvSpPr>
          <p:nvPr/>
        </p:nvSpPr>
        <p:spPr>
          <a:xfrm>
            <a:off x="1181100" y="15621000"/>
            <a:ext cx="10820400"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READINESS &amp; BANKABILITY</a:t>
            </a:r>
          </a:p>
        </p:txBody>
      </p:sp>
      <p:sp>
        <p:nvSpPr>
          <p:cNvPr id="62" name="readiness-stage">
            <a:extLst>
              <a:ext uri="{FF2B5EF4-FFF2-40B4-BE49-F238E27FC236}">
                <a16:creationId xmlns:a16="http://schemas.microsoft.com/office/drawing/2014/main" id="{AB434AD9-9189-4445-B9E7-58D18DDAB0D8}"/>
              </a:ext>
            </a:extLst>
          </p:cNvPr>
          <p:cNvSpPr>
            <a:spLocks noGrp="1"/>
          </p:cNvSpPr>
          <p:nvPr/>
        </p:nvSpPr>
        <p:spPr>
          <a:xfrm>
            <a:off x="952500" y="16211550"/>
            <a:ext cx="11049000" cy="742950"/>
          </a:xfrm>
          <a:prstGeom prst="rect">
            <a:avLst/>
          </a:prstGeom>
          <a:noFill/>
          <a:ln w="0">
            <a:noFill/>
            <a:prstDash val="solid"/>
          </a:ln>
        </p:spPr>
        <p:txBody>
          <a:bodyPr lIns="0" tIns="0" rIns="0" bIns="0" anchor="ctr"/>
          <a:lstStyle/>
          <a:p>
            <a:pPr algn="l">
              <a:defRPr sz="1650" b="1">
                <a:solidFill>
                  <a:srgbClr val="0B496F"/>
                </a:solidFill>
                <a:latin typeface="Arial"/>
                <a:ea typeface="Arial"/>
                <a:cs typeface="Arial"/>
              </a:defRPr>
            </a:pPr>
            <a:r>
              <a:rPr sz="1650" b="1">
                <a:solidFill>
                  <a:srgbClr val="0B496F"/>
                </a:solidFill>
                <a:latin typeface="Arial"/>
                <a:ea typeface="Arial"/>
                <a:cs typeface="Arial"/>
              </a:rPr>
              <a:t>CURRENT STAGE:  [ 1 ] CONCEPT   [ 2 ] PRE-FEASIBILITY   [ 3 ] FEASIBILITY &amp; APPROVALS   [ 4 ] DESIGN / PROCUREMENT READY   [ 5 ] TRANSACTION READY</a:t>
            </a:r>
          </a:p>
        </p:txBody>
      </p:sp>
      <p:sp>
        <p:nvSpPr>
          <p:cNvPr id="63" name="readiness-head-0">
            <a:extLst>
              <a:ext uri="{FF2B5EF4-FFF2-40B4-BE49-F238E27FC236}">
                <a16:creationId xmlns:a16="http://schemas.microsoft.com/office/drawing/2014/main" id="{8EDFA329-2EEE-4E3B-B26B-A6E4C7BA3677}"/>
              </a:ext>
            </a:extLst>
          </p:cNvPr>
          <p:cNvSpPr>
            <a:spLocks noGrp="1"/>
          </p:cNvSpPr>
          <p:nvPr/>
        </p:nvSpPr>
        <p:spPr>
          <a:xfrm>
            <a:off x="952500" y="17087850"/>
            <a:ext cx="3048000" cy="552450"/>
          </a:xfrm>
          <a:prstGeom prst="rect">
            <a:avLst/>
          </a:prstGeom>
          <a:solidFill>
            <a:srgbClr val="0B496F"/>
          </a:solidFill>
          <a:ln w="0">
            <a:noFill/>
            <a:prstDash val="solid"/>
          </a:ln>
        </p:spPr>
        <p:txBody>
          <a:bodyPr/>
          <a:lstStyle/>
          <a:p>
            <a:endParaRPr lang="en-US"/>
          </a:p>
        </p:txBody>
      </p:sp>
      <p:sp>
        <p:nvSpPr>
          <p:cNvPr id="64" name="readiness-head-text-0">
            <a:extLst>
              <a:ext uri="{FF2B5EF4-FFF2-40B4-BE49-F238E27FC236}">
                <a16:creationId xmlns:a16="http://schemas.microsoft.com/office/drawing/2014/main" id="{52A0D15A-35D5-49A4-85E7-3E22EC2FCD76}"/>
              </a:ext>
            </a:extLst>
          </p:cNvPr>
          <p:cNvSpPr>
            <a:spLocks noGrp="1"/>
          </p:cNvSpPr>
          <p:nvPr/>
        </p:nvSpPr>
        <p:spPr>
          <a:xfrm>
            <a:off x="1066800" y="17135475"/>
            <a:ext cx="2819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REQUIREMENT</a:t>
            </a:r>
          </a:p>
        </p:txBody>
      </p:sp>
      <p:sp>
        <p:nvSpPr>
          <p:cNvPr id="65" name="readiness-head-1">
            <a:extLst>
              <a:ext uri="{FF2B5EF4-FFF2-40B4-BE49-F238E27FC236}">
                <a16:creationId xmlns:a16="http://schemas.microsoft.com/office/drawing/2014/main" id="{4981C420-2BF8-4358-A41F-1504792D0279}"/>
              </a:ext>
            </a:extLst>
          </p:cNvPr>
          <p:cNvSpPr>
            <a:spLocks noGrp="1"/>
          </p:cNvSpPr>
          <p:nvPr/>
        </p:nvSpPr>
        <p:spPr>
          <a:xfrm>
            <a:off x="4000500" y="17087850"/>
            <a:ext cx="1905000" cy="552450"/>
          </a:xfrm>
          <a:prstGeom prst="rect">
            <a:avLst/>
          </a:prstGeom>
          <a:solidFill>
            <a:srgbClr val="0B496F"/>
          </a:solidFill>
          <a:ln w="0">
            <a:noFill/>
            <a:prstDash val="solid"/>
          </a:ln>
        </p:spPr>
        <p:txBody>
          <a:bodyPr/>
          <a:lstStyle/>
          <a:p>
            <a:endParaRPr lang="en-US"/>
          </a:p>
        </p:txBody>
      </p:sp>
      <p:sp>
        <p:nvSpPr>
          <p:cNvPr id="66" name="readiness-head-text-1">
            <a:extLst>
              <a:ext uri="{FF2B5EF4-FFF2-40B4-BE49-F238E27FC236}">
                <a16:creationId xmlns:a16="http://schemas.microsoft.com/office/drawing/2014/main" id="{D6F6FD1C-4293-4167-9659-3ADC93B784EE}"/>
              </a:ext>
            </a:extLst>
          </p:cNvPr>
          <p:cNvSpPr>
            <a:spLocks noGrp="1"/>
          </p:cNvSpPr>
          <p:nvPr/>
        </p:nvSpPr>
        <p:spPr>
          <a:xfrm>
            <a:off x="4114800" y="17135475"/>
            <a:ext cx="167640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STATUS</a:t>
            </a:r>
          </a:p>
        </p:txBody>
      </p:sp>
      <p:sp>
        <p:nvSpPr>
          <p:cNvPr id="67" name="readiness-head-2">
            <a:extLst>
              <a:ext uri="{FF2B5EF4-FFF2-40B4-BE49-F238E27FC236}">
                <a16:creationId xmlns:a16="http://schemas.microsoft.com/office/drawing/2014/main" id="{9EE4EC28-EE6D-4092-B532-8001E77C892F}"/>
              </a:ext>
            </a:extLst>
          </p:cNvPr>
          <p:cNvSpPr>
            <a:spLocks noGrp="1"/>
          </p:cNvSpPr>
          <p:nvPr/>
        </p:nvSpPr>
        <p:spPr>
          <a:xfrm>
            <a:off x="5905500" y="17087850"/>
            <a:ext cx="3143250" cy="552450"/>
          </a:xfrm>
          <a:prstGeom prst="rect">
            <a:avLst/>
          </a:prstGeom>
          <a:solidFill>
            <a:srgbClr val="0B496F"/>
          </a:solidFill>
          <a:ln w="0">
            <a:noFill/>
            <a:prstDash val="solid"/>
          </a:ln>
        </p:spPr>
        <p:txBody>
          <a:bodyPr/>
          <a:lstStyle/>
          <a:p>
            <a:endParaRPr lang="en-US"/>
          </a:p>
        </p:txBody>
      </p:sp>
      <p:sp>
        <p:nvSpPr>
          <p:cNvPr id="68" name="readiness-head-text-2">
            <a:extLst>
              <a:ext uri="{FF2B5EF4-FFF2-40B4-BE49-F238E27FC236}">
                <a16:creationId xmlns:a16="http://schemas.microsoft.com/office/drawing/2014/main" id="{0B3D9235-2953-4456-8F1F-5F9B0E1CD2C1}"/>
              </a:ext>
            </a:extLst>
          </p:cNvPr>
          <p:cNvSpPr>
            <a:spLocks noGrp="1"/>
          </p:cNvSpPr>
          <p:nvPr/>
        </p:nvSpPr>
        <p:spPr>
          <a:xfrm>
            <a:off x="6019800" y="17135475"/>
            <a:ext cx="29146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EVIDENCE AVAILABLE</a:t>
            </a:r>
          </a:p>
        </p:txBody>
      </p:sp>
      <p:sp>
        <p:nvSpPr>
          <p:cNvPr id="69" name="readiness-head-3">
            <a:extLst>
              <a:ext uri="{FF2B5EF4-FFF2-40B4-BE49-F238E27FC236}">
                <a16:creationId xmlns:a16="http://schemas.microsoft.com/office/drawing/2014/main" id="{7ABFEB86-D4ED-4971-BB6A-37F8B4F046D6}"/>
              </a:ext>
            </a:extLst>
          </p:cNvPr>
          <p:cNvSpPr>
            <a:spLocks noGrp="1"/>
          </p:cNvSpPr>
          <p:nvPr/>
        </p:nvSpPr>
        <p:spPr>
          <a:xfrm>
            <a:off x="9048750" y="17087850"/>
            <a:ext cx="2952750" cy="552450"/>
          </a:xfrm>
          <a:prstGeom prst="rect">
            <a:avLst/>
          </a:prstGeom>
          <a:solidFill>
            <a:srgbClr val="0B496F"/>
          </a:solidFill>
          <a:ln w="0">
            <a:noFill/>
            <a:prstDash val="solid"/>
          </a:ln>
        </p:spPr>
        <p:txBody>
          <a:bodyPr/>
          <a:lstStyle/>
          <a:p>
            <a:endParaRPr lang="en-US"/>
          </a:p>
        </p:txBody>
      </p:sp>
      <p:sp>
        <p:nvSpPr>
          <p:cNvPr id="70" name="readiness-head-text-3">
            <a:extLst>
              <a:ext uri="{FF2B5EF4-FFF2-40B4-BE49-F238E27FC236}">
                <a16:creationId xmlns:a16="http://schemas.microsoft.com/office/drawing/2014/main" id="{BE656ED8-D48E-46E6-869D-4CDBBD7F2828}"/>
              </a:ext>
            </a:extLst>
          </p:cNvPr>
          <p:cNvSpPr>
            <a:spLocks noGrp="1"/>
          </p:cNvSpPr>
          <p:nvPr/>
        </p:nvSpPr>
        <p:spPr>
          <a:xfrm>
            <a:off x="9163050" y="17135475"/>
            <a:ext cx="2724150" cy="457200"/>
          </a:xfrm>
          <a:prstGeom prst="rect">
            <a:avLst/>
          </a:prstGeom>
          <a:noFill/>
          <a:ln w="0">
            <a:noFill/>
            <a:prstDash val="solid"/>
          </a:ln>
        </p:spPr>
        <p:txBody>
          <a:bodyPr lIns="0" tIns="0" rIns="0" bIns="0" anchor="ctr"/>
          <a:lstStyle/>
          <a:p>
            <a:pPr algn="l">
              <a:defRPr sz="1650" b="1">
                <a:solidFill>
                  <a:srgbClr val="FFFFFF"/>
                </a:solidFill>
                <a:latin typeface="Arial"/>
                <a:ea typeface="Arial"/>
                <a:cs typeface="Arial"/>
              </a:defRPr>
            </a:pPr>
            <a:r>
              <a:rPr sz="1650" b="1">
                <a:solidFill>
                  <a:srgbClr val="FFFFFF"/>
                </a:solidFill>
                <a:latin typeface="Arial"/>
                <a:ea typeface="Arial"/>
                <a:cs typeface="Arial"/>
              </a:rPr>
              <a:t>REMAINING GAP / NEXT STEP</a:t>
            </a:r>
          </a:p>
        </p:txBody>
      </p:sp>
      <p:sp>
        <p:nvSpPr>
          <p:cNvPr id="71" name="readiness-cell-0-0">
            <a:extLst>
              <a:ext uri="{FF2B5EF4-FFF2-40B4-BE49-F238E27FC236}">
                <a16:creationId xmlns:a16="http://schemas.microsoft.com/office/drawing/2014/main" id="{9F7F29E0-3449-4A9B-BA3A-2DE7A37CDE82}"/>
              </a:ext>
            </a:extLst>
          </p:cNvPr>
          <p:cNvSpPr>
            <a:spLocks noGrp="1"/>
          </p:cNvSpPr>
          <p:nvPr/>
        </p:nvSpPr>
        <p:spPr>
          <a:xfrm>
            <a:off x="952500" y="17640300"/>
            <a:ext cx="3048000" cy="876300"/>
          </a:xfrm>
          <a:prstGeom prst="rect">
            <a:avLst/>
          </a:prstGeom>
          <a:solidFill>
            <a:srgbClr val="FFFFFF"/>
          </a:solidFill>
          <a:ln w="9525">
            <a:solidFill>
              <a:srgbClr val="B8C4CE"/>
            </a:solidFill>
            <a:prstDash val="solid"/>
          </a:ln>
        </p:spPr>
        <p:txBody>
          <a:bodyPr/>
          <a:lstStyle/>
          <a:p>
            <a:endParaRPr lang="en-US"/>
          </a:p>
        </p:txBody>
      </p:sp>
      <p:sp>
        <p:nvSpPr>
          <p:cNvPr id="72" name="readiness-cell-0-1">
            <a:extLst>
              <a:ext uri="{FF2B5EF4-FFF2-40B4-BE49-F238E27FC236}">
                <a16:creationId xmlns:a16="http://schemas.microsoft.com/office/drawing/2014/main" id="{2A75C8B4-E926-46F6-9FE9-1DC418378578}"/>
              </a:ext>
            </a:extLst>
          </p:cNvPr>
          <p:cNvSpPr>
            <a:spLocks noGrp="1"/>
          </p:cNvSpPr>
          <p:nvPr/>
        </p:nvSpPr>
        <p:spPr>
          <a:xfrm>
            <a:off x="4000500" y="17640300"/>
            <a:ext cx="1905000" cy="876300"/>
          </a:xfrm>
          <a:prstGeom prst="rect">
            <a:avLst/>
          </a:prstGeom>
          <a:solidFill>
            <a:srgbClr val="FFFFFF"/>
          </a:solidFill>
          <a:ln w="9525">
            <a:solidFill>
              <a:srgbClr val="B8C4CE"/>
            </a:solidFill>
            <a:prstDash val="solid"/>
          </a:ln>
        </p:spPr>
        <p:txBody>
          <a:bodyPr/>
          <a:lstStyle/>
          <a:p>
            <a:endParaRPr lang="en-US"/>
          </a:p>
        </p:txBody>
      </p:sp>
      <p:sp>
        <p:nvSpPr>
          <p:cNvPr id="73" name="readiness-cell-0-2">
            <a:extLst>
              <a:ext uri="{FF2B5EF4-FFF2-40B4-BE49-F238E27FC236}">
                <a16:creationId xmlns:a16="http://schemas.microsoft.com/office/drawing/2014/main" id="{1C9C2A04-9A6A-4CF6-BF0C-AA26EBD29763}"/>
              </a:ext>
            </a:extLst>
          </p:cNvPr>
          <p:cNvSpPr>
            <a:spLocks noGrp="1"/>
          </p:cNvSpPr>
          <p:nvPr/>
        </p:nvSpPr>
        <p:spPr>
          <a:xfrm>
            <a:off x="5905500" y="17640300"/>
            <a:ext cx="3143250" cy="876300"/>
          </a:xfrm>
          <a:prstGeom prst="rect">
            <a:avLst/>
          </a:prstGeom>
          <a:solidFill>
            <a:srgbClr val="FFFFFF"/>
          </a:solidFill>
          <a:ln w="9525">
            <a:solidFill>
              <a:srgbClr val="B8C4CE"/>
            </a:solidFill>
            <a:prstDash val="solid"/>
          </a:ln>
        </p:spPr>
        <p:txBody>
          <a:bodyPr/>
          <a:lstStyle/>
          <a:p>
            <a:endParaRPr lang="en-US"/>
          </a:p>
        </p:txBody>
      </p:sp>
      <p:sp>
        <p:nvSpPr>
          <p:cNvPr id="74" name="readiness-cell-0-3">
            <a:extLst>
              <a:ext uri="{FF2B5EF4-FFF2-40B4-BE49-F238E27FC236}">
                <a16:creationId xmlns:a16="http://schemas.microsoft.com/office/drawing/2014/main" id="{FAC794A2-35EA-4F38-A89E-AA92B86AD548}"/>
              </a:ext>
            </a:extLst>
          </p:cNvPr>
          <p:cNvSpPr>
            <a:spLocks noGrp="1"/>
          </p:cNvSpPr>
          <p:nvPr/>
        </p:nvSpPr>
        <p:spPr>
          <a:xfrm>
            <a:off x="9048750" y="17640300"/>
            <a:ext cx="2952750" cy="876300"/>
          </a:xfrm>
          <a:prstGeom prst="rect">
            <a:avLst/>
          </a:prstGeom>
          <a:solidFill>
            <a:srgbClr val="FFFFFF"/>
          </a:solidFill>
          <a:ln w="9525">
            <a:solidFill>
              <a:srgbClr val="B8C4CE"/>
            </a:solidFill>
            <a:prstDash val="solid"/>
          </a:ln>
        </p:spPr>
        <p:txBody>
          <a:bodyPr/>
          <a:lstStyle/>
          <a:p>
            <a:endParaRPr lang="en-US"/>
          </a:p>
        </p:txBody>
      </p:sp>
      <p:sp>
        <p:nvSpPr>
          <p:cNvPr id="75" name="readiness-req-0">
            <a:extLst>
              <a:ext uri="{FF2B5EF4-FFF2-40B4-BE49-F238E27FC236}">
                <a16:creationId xmlns:a16="http://schemas.microsoft.com/office/drawing/2014/main" id="{702C64B2-0BBF-4270-B560-75109FE92D23}"/>
              </a:ext>
            </a:extLst>
          </p:cNvPr>
          <p:cNvSpPr>
            <a:spLocks noGrp="1"/>
          </p:cNvSpPr>
          <p:nvPr/>
        </p:nvSpPr>
        <p:spPr>
          <a:xfrm>
            <a:off x="1066800" y="177165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Demand &amp; strategic fit</a:t>
            </a:r>
          </a:p>
        </p:txBody>
      </p:sp>
      <p:sp>
        <p:nvSpPr>
          <p:cNvPr id="76" name="readiness-status-0">
            <a:extLst>
              <a:ext uri="{FF2B5EF4-FFF2-40B4-BE49-F238E27FC236}">
                <a16:creationId xmlns:a16="http://schemas.microsoft.com/office/drawing/2014/main" id="{09607DCB-503C-472A-A8FD-BF1D4EE99617}"/>
              </a:ext>
            </a:extLst>
          </p:cNvPr>
          <p:cNvSpPr>
            <a:spLocks noGrp="1"/>
          </p:cNvSpPr>
          <p:nvPr/>
        </p:nvSpPr>
        <p:spPr>
          <a:xfrm>
            <a:off x="4095750" y="177165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77" name="readiness-evidence-0">
            <a:extLst>
              <a:ext uri="{FF2B5EF4-FFF2-40B4-BE49-F238E27FC236}">
                <a16:creationId xmlns:a16="http://schemas.microsoft.com/office/drawing/2014/main" id="{6CDEC13B-49BD-4B3A-8183-8D4EABAC52E0}"/>
              </a:ext>
            </a:extLst>
          </p:cNvPr>
          <p:cNvSpPr>
            <a:spLocks noGrp="1"/>
          </p:cNvSpPr>
          <p:nvPr/>
        </p:nvSpPr>
        <p:spPr>
          <a:xfrm>
            <a:off x="6019800" y="177165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Cities Alliance Cities &amp; Migration Programme active in Tog-Wajaale; city is a key return corridor</a:t>
            </a:r>
          </a:p>
        </p:txBody>
      </p:sp>
      <p:sp>
        <p:nvSpPr>
          <p:cNvPr id="78" name="readiness-gap-0">
            <a:extLst>
              <a:ext uri="{FF2B5EF4-FFF2-40B4-BE49-F238E27FC236}">
                <a16:creationId xmlns:a16="http://schemas.microsoft.com/office/drawing/2014/main" id="{FAC74039-F787-48CA-B5DD-D731CD44283F}"/>
              </a:ext>
            </a:extLst>
          </p:cNvPr>
          <p:cNvSpPr>
            <a:spLocks noGrp="1"/>
          </p:cNvSpPr>
          <p:nvPr/>
        </p:nvSpPr>
        <p:spPr>
          <a:xfrm>
            <a:off x="9163050" y="177165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returnee flow and needs assessment</a:t>
            </a:r>
          </a:p>
        </p:txBody>
      </p:sp>
      <p:sp>
        <p:nvSpPr>
          <p:cNvPr id="79" name="readiness-cell-1-0">
            <a:extLst>
              <a:ext uri="{FF2B5EF4-FFF2-40B4-BE49-F238E27FC236}">
                <a16:creationId xmlns:a16="http://schemas.microsoft.com/office/drawing/2014/main" id="{31AD0189-94D1-4A0B-AD10-90D6CA8226E5}"/>
              </a:ext>
            </a:extLst>
          </p:cNvPr>
          <p:cNvSpPr>
            <a:spLocks noGrp="1"/>
          </p:cNvSpPr>
          <p:nvPr/>
        </p:nvSpPr>
        <p:spPr>
          <a:xfrm>
            <a:off x="952500" y="18516600"/>
            <a:ext cx="3048000" cy="876300"/>
          </a:xfrm>
          <a:prstGeom prst="rect">
            <a:avLst/>
          </a:prstGeom>
          <a:solidFill>
            <a:srgbClr val="F8FAFC"/>
          </a:solidFill>
          <a:ln w="9525">
            <a:solidFill>
              <a:srgbClr val="B8C4CE"/>
            </a:solidFill>
            <a:prstDash val="solid"/>
          </a:ln>
        </p:spPr>
        <p:txBody>
          <a:bodyPr/>
          <a:lstStyle/>
          <a:p>
            <a:endParaRPr lang="en-US"/>
          </a:p>
        </p:txBody>
      </p:sp>
      <p:sp>
        <p:nvSpPr>
          <p:cNvPr id="80" name="readiness-cell-1-1">
            <a:extLst>
              <a:ext uri="{FF2B5EF4-FFF2-40B4-BE49-F238E27FC236}">
                <a16:creationId xmlns:a16="http://schemas.microsoft.com/office/drawing/2014/main" id="{A478680D-582A-468B-AE57-7FD50595DBDE}"/>
              </a:ext>
            </a:extLst>
          </p:cNvPr>
          <p:cNvSpPr>
            <a:spLocks noGrp="1"/>
          </p:cNvSpPr>
          <p:nvPr/>
        </p:nvSpPr>
        <p:spPr>
          <a:xfrm>
            <a:off x="4000500" y="18516600"/>
            <a:ext cx="1905000" cy="876300"/>
          </a:xfrm>
          <a:prstGeom prst="rect">
            <a:avLst/>
          </a:prstGeom>
          <a:solidFill>
            <a:srgbClr val="F8FAFC"/>
          </a:solidFill>
          <a:ln w="9525">
            <a:solidFill>
              <a:srgbClr val="B8C4CE"/>
            </a:solidFill>
            <a:prstDash val="solid"/>
          </a:ln>
        </p:spPr>
        <p:txBody>
          <a:bodyPr/>
          <a:lstStyle/>
          <a:p>
            <a:endParaRPr lang="en-US"/>
          </a:p>
        </p:txBody>
      </p:sp>
      <p:sp>
        <p:nvSpPr>
          <p:cNvPr id="81" name="readiness-cell-1-2">
            <a:extLst>
              <a:ext uri="{FF2B5EF4-FFF2-40B4-BE49-F238E27FC236}">
                <a16:creationId xmlns:a16="http://schemas.microsoft.com/office/drawing/2014/main" id="{14ECE872-465D-4761-999C-5BD65342D1ED}"/>
              </a:ext>
            </a:extLst>
          </p:cNvPr>
          <p:cNvSpPr>
            <a:spLocks noGrp="1"/>
          </p:cNvSpPr>
          <p:nvPr/>
        </p:nvSpPr>
        <p:spPr>
          <a:xfrm>
            <a:off x="5905500" y="18516600"/>
            <a:ext cx="3143250" cy="876300"/>
          </a:xfrm>
          <a:prstGeom prst="rect">
            <a:avLst/>
          </a:prstGeom>
          <a:solidFill>
            <a:srgbClr val="F8FAFC"/>
          </a:solidFill>
          <a:ln w="9525">
            <a:solidFill>
              <a:srgbClr val="B8C4CE"/>
            </a:solidFill>
            <a:prstDash val="solid"/>
          </a:ln>
        </p:spPr>
        <p:txBody>
          <a:bodyPr/>
          <a:lstStyle/>
          <a:p>
            <a:endParaRPr lang="en-US"/>
          </a:p>
        </p:txBody>
      </p:sp>
      <p:sp>
        <p:nvSpPr>
          <p:cNvPr id="82" name="readiness-cell-1-3">
            <a:extLst>
              <a:ext uri="{FF2B5EF4-FFF2-40B4-BE49-F238E27FC236}">
                <a16:creationId xmlns:a16="http://schemas.microsoft.com/office/drawing/2014/main" id="{DD775D81-76F2-472F-95C2-CB9D7E8FEBAE}"/>
              </a:ext>
            </a:extLst>
          </p:cNvPr>
          <p:cNvSpPr>
            <a:spLocks noGrp="1"/>
          </p:cNvSpPr>
          <p:nvPr/>
        </p:nvSpPr>
        <p:spPr>
          <a:xfrm>
            <a:off x="9048750" y="18516600"/>
            <a:ext cx="2952750" cy="876300"/>
          </a:xfrm>
          <a:prstGeom prst="rect">
            <a:avLst/>
          </a:prstGeom>
          <a:solidFill>
            <a:srgbClr val="F8FAFC"/>
          </a:solidFill>
          <a:ln w="9525">
            <a:solidFill>
              <a:srgbClr val="B8C4CE"/>
            </a:solidFill>
            <a:prstDash val="solid"/>
          </a:ln>
        </p:spPr>
        <p:txBody>
          <a:bodyPr/>
          <a:lstStyle/>
          <a:p>
            <a:endParaRPr lang="en-US"/>
          </a:p>
        </p:txBody>
      </p:sp>
      <p:sp>
        <p:nvSpPr>
          <p:cNvPr id="83" name="readiness-req-1">
            <a:extLst>
              <a:ext uri="{FF2B5EF4-FFF2-40B4-BE49-F238E27FC236}">
                <a16:creationId xmlns:a16="http://schemas.microsoft.com/office/drawing/2014/main" id="{66589C0E-0FA7-4464-B024-2EB5CD66A6B5}"/>
              </a:ext>
            </a:extLst>
          </p:cNvPr>
          <p:cNvSpPr>
            <a:spLocks noGrp="1"/>
          </p:cNvSpPr>
          <p:nvPr/>
        </p:nvSpPr>
        <p:spPr>
          <a:xfrm>
            <a:off x="1066800" y="185928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Site / land &amp; approvals</a:t>
            </a:r>
          </a:p>
        </p:txBody>
      </p:sp>
      <p:sp>
        <p:nvSpPr>
          <p:cNvPr id="84" name="readiness-status-1">
            <a:extLst>
              <a:ext uri="{FF2B5EF4-FFF2-40B4-BE49-F238E27FC236}">
                <a16:creationId xmlns:a16="http://schemas.microsoft.com/office/drawing/2014/main" id="{B212CBD9-7657-4479-9A13-3788445BF214}"/>
              </a:ext>
            </a:extLst>
          </p:cNvPr>
          <p:cNvSpPr>
            <a:spLocks noGrp="1"/>
          </p:cNvSpPr>
          <p:nvPr/>
        </p:nvSpPr>
        <p:spPr>
          <a:xfrm>
            <a:off x="4095750" y="185928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85" name="readiness-evidence-1">
            <a:extLst>
              <a:ext uri="{FF2B5EF4-FFF2-40B4-BE49-F238E27FC236}">
                <a16:creationId xmlns:a16="http://schemas.microsoft.com/office/drawing/2014/main" id="{AEA788CC-F9B6-419F-A2C0-218B23C5CD82}"/>
              </a:ext>
            </a:extLst>
          </p:cNvPr>
          <p:cNvSpPr>
            <a:spLocks noGrp="1"/>
          </p:cNvSpPr>
          <p:nvPr/>
        </p:nvSpPr>
        <p:spPr>
          <a:xfrm>
            <a:off x="6019800" y="185928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86" name="readiness-gap-1">
            <a:extLst>
              <a:ext uri="{FF2B5EF4-FFF2-40B4-BE49-F238E27FC236}">
                <a16:creationId xmlns:a16="http://schemas.microsoft.com/office/drawing/2014/main" id="{FBBF0AEB-365E-4490-874C-44D163BD8B7E}"/>
              </a:ext>
            </a:extLst>
          </p:cNvPr>
          <p:cNvSpPr>
            <a:spLocks noGrp="1"/>
          </p:cNvSpPr>
          <p:nvPr/>
        </p:nvSpPr>
        <p:spPr>
          <a:xfrm>
            <a:off x="9163050" y="185928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Site identification and titling</a:t>
            </a:r>
          </a:p>
        </p:txBody>
      </p:sp>
      <p:sp>
        <p:nvSpPr>
          <p:cNvPr id="87" name="readiness-cell-2-0">
            <a:extLst>
              <a:ext uri="{FF2B5EF4-FFF2-40B4-BE49-F238E27FC236}">
                <a16:creationId xmlns:a16="http://schemas.microsoft.com/office/drawing/2014/main" id="{0C76A405-4682-4544-A9CA-CFB8DB8F0CF9}"/>
              </a:ext>
            </a:extLst>
          </p:cNvPr>
          <p:cNvSpPr>
            <a:spLocks noGrp="1"/>
          </p:cNvSpPr>
          <p:nvPr/>
        </p:nvSpPr>
        <p:spPr>
          <a:xfrm>
            <a:off x="952500" y="19392900"/>
            <a:ext cx="3048000" cy="876300"/>
          </a:xfrm>
          <a:prstGeom prst="rect">
            <a:avLst/>
          </a:prstGeom>
          <a:solidFill>
            <a:srgbClr val="FFFFFF"/>
          </a:solidFill>
          <a:ln w="9525">
            <a:solidFill>
              <a:srgbClr val="B8C4CE"/>
            </a:solidFill>
            <a:prstDash val="solid"/>
          </a:ln>
        </p:spPr>
        <p:txBody>
          <a:bodyPr/>
          <a:lstStyle/>
          <a:p>
            <a:endParaRPr lang="en-US"/>
          </a:p>
        </p:txBody>
      </p:sp>
      <p:sp>
        <p:nvSpPr>
          <p:cNvPr id="88" name="readiness-cell-2-1">
            <a:extLst>
              <a:ext uri="{FF2B5EF4-FFF2-40B4-BE49-F238E27FC236}">
                <a16:creationId xmlns:a16="http://schemas.microsoft.com/office/drawing/2014/main" id="{E71BFA68-C95D-4B1A-A2F3-CA66734A8AC6}"/>
              </a:ext>
            </a:extLst>
          </p:cNvPr>
          <p:cNvSpPr>
            <a:spLocks noGrp="1"/>
          </p:cNvSpPr>
          <p:nvPr/>
        </p:nvSpPr>
        <p:spPr>
          <a:xfrm>
            <a:off x="4000500" y="19392900"/>
            <a:ext cx="1905000" cy="876300"/>
          </a:xfrm>
          <a:prstGeom prst="rect">
            <a:avLst/>
          </a:prstGeom>
          <a:solidFill>
            <a:srgbClr val="FFFFFF"/>
          </a:solidFill>
          <a:ln w="9525">
            <a:solidFill>
              <a:srgbClr val="B8C4CE"/>
            </a:solidFill>
            <a:prstDash val="solid"/>
          </a:ln>
        </p:spPr>
        <p:txBody>
          <a:bodyPr/>
          <a:lstStyle/>
          <a:p>
            <a:endParaRPr lang="en-US"/>
          </a:p>
        </p:txBody>
      </p:sp>
      <p:sp>
        <p:nvSpPr>
          <p:cNvPr id="89" name="readiness-cell-2-2">
            <a:extLst>
              <a:ext uri="{FF2B5EF4-FFF2-40B4-BE49-F238E27FC236}">
                <a16:creationId xmlns:a16="http://schemas.microsoft.com/office/drawing/2014/main" id="{0F4C16E5-7024-4BAD-B457-61BC96B33CF4}"/>
              </a:ext>
            </a:extLst>
          </p:cNvPr>
          <p:cNvSpPr>
            <a:spLocks noGrp="1"/>
          </p:cNvSpPr>
          <p:nvPr/>
        </p:nvSpPr>
        <p:spPr>
          <a:xfrm>
            <a:off x="5905500" y="19392900"/>
            <a:ext cx="3143250" cy="876300"/>
          </a:xfrm>
          <a:prstGeom prst="rect">
            <a:avLst/>
          </a:prstGeom>
          <a:solidFill>
            <a:srgbClr val="FFFFFF"/>
          </a:solidFill>
          <a:ln w="9525">
            <a:solidFill>
              <a:srgbClr val="B8C4CE"/>
            </a:solidFill>
            <a:prstDash val="solid"/>
          </a:ln>
        </p:spPr>
        <p:txBody>
          <a:bodyPr/>
          <a:lstStyle/>
          <a:p>
            <a:endParaRPr lang="en-US"/>
          </a:p>
        </p:txBody>
      </p:sp>
      <p:sp>
        <p:nvSpPr>
          <p:cNvPr id="90" name="readiness-cell-2-3">
            <a:extLst>
              <a:ext uri="{FF2B5EF4-FFF2-40B4-BE49-F238E27FC236}">
                <a16:creationId xmlns:a16="http://schemas.microsoft.com/office/drawing/2014/main" id="{B7A94682-A305-42DF-998D-39858351AE86}"/>
              </a:ext>
            </a:extLst>
          </p:cNvPr>
          <p:cNvSpPr>
            <a:spLocks noGrp="1"/>
          </p:cNvSpPr>
          <p:nvPr/>
        </p:nvSpPr>
        <p:spPr>
          <a:xfrm>
            <a:off x="9048750" y="19392900"/>
            <a:ext cx="2952750" cy="876300"/>
          </a:xfrm>
          <a:prstGeom prst="rect">
            <a:avLst/>
          </a:prstGeom>
          <a:solidFill>
            <a:srgbClr val="FFFFFF"/>
          </a:solidFill>
          <a:ln w="9525">
            <a:solidFill>
              <a:srgbClr val="B8C4CE"/>
            </a:solidFill>
            <a:prstDash val="solid"/>
          </a:ln>
        </p:spPr>
        <p:txBody>
          <a:bodyPr/>
          <a:lstStyle/>
          <a:p>
            <a:endParaRPr lang="en-US"/>
          </a:p>
        </p:txBody>
      </p:sp>
      <p:sp>
        <p:nvSpPr>
          <p:cNvPr id="91" name="readiness-req-2">
            <a:extLst>
              <a:ext uri="{FF2B5EF4-FFF2-40B4-BE49-F238E27FC236}">
                <a16:creationId xmlns:a16="http://schemas.microsoft.com/office/drawing/2014/main" id="{DE9A2FEF-9324-4E4D-8D00-9E6852B28906}"/>
              </a:ext>
            </a:extLst>
          </p:cNvPr>
          <p:cNvSpPr>
            <a:spLocks noGrp="1"/>
          </p:cNvSpPr>
          <p:nvPr/>
        </p:nvSpPr>
        <p:spPr>
          <a:xfrm>
            <a:off x="1066800" y="194691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Feasibility &amp; technical design</a:t>
            </a:r>
          </a:p>
        </p:txBody>
      </p:sp>
      <p:sp>
        <p:nvSpPr>
          <p:cNvPr id="92" name="readiness-status-2">
            <a:extLst>
              <a:ext uri="{FF2B5EF4-FFF2-40B4-BE49-F238E27FC236}">
                <a16:creationId xmlns:a16="http://schemas.microsoft.com/office/drawing/2014/main" id="{1F9B9C1A-61D4-48C5-8B48-97C3DB61AC41}"/>
              </a:ext>
            </a:extLst>
          </p:cNvPr>
          <p:cNvSpPr>
            <a:spLocks noGrp="1"/>
          </p:cNvSpPr>
          <p:nvPr/>
        </p:nvSpPr>
        <p:spPr>
          <a:xfrm>
            <a:off x="4095750" y="194691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93" name="readiness-evidence-2">
            <a:extLst>
              <a:ext uri="{FF2B5EF4-FFF2-40B4-BE49-F238E27FC236}">
                <a16:creationId xmlns:a16="http://schemas.microsoft.com/office/drawing/2014/main" id="{A90F2EA9-97AE-4E2A-9A84-03B6A52C132F}"/>
              </a:ext>
            </a:extLst>
          </p:cNvPr>
          <p:cNvSpPr>
            <a:spLocks noGrp="1"/>
          </p:cNvSpPr>
          <p:nvPr/>
        </p:nvSpPr>
        <p:spPr>
          <a:xfrm>
            <a:off x="6019800" y="194691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Order-of-magnitude scope &amp; cost estimate</a:t>
            </a:r>
          </a:p>
        </p:txBody>
      </p:sp>
      <p:sp>
        <p:nvSpPr>
          <p:cNvPr id="94" name="readiness-gap-2">
            <a:extLst>
              <a:ext uri="{FF2B5EF4-FFF2-40B4-BE49-F238E27FC236}">
                <a16:creationId xmlns:a16="http://schemas.microsoft.com/office/drawing/2014/main" id="{28A10ED9-8320-4D2C-92FD-6366CDD79546}"/>
              </a:ext>
            </a:extLst>
          </p:cNvPr>
          <p:cNvSpPr>
            <a:spLocks noGrp="1"/>
          </p:cNvSpPr>
          <p:nvPr/>
        </p:nvSpPr>
        <p:spPr>
          <a:xfrm>
            <a:off x="9163050" y="194691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Full engineering feasibility &amp; design</a:t>
            </a:r>
          </a:p>
        </p:txBody>
      </p:sp>
      <p:sp>
        <p:nvSpPr>
          <p:cNvPr id="95" name="readiness-cell-3-0">
            <a:extLst>
              <a:ext uri="{FF2B5EF4-FFF2-40B4-BE49-F238E27FC236}">
                <a16:creationId xmlns:a16="http://schemas.microsoft.com/office/drawing/2014/main" id="{4D8B7B3D-2B24-4632-BCEA-365286C62054}"/>
              </a:ext>
            </a:extLst>
          </p:cNvPr>
          <p:cNvSpPr>
            <a:spLocks noGrp="1"/>
          </p:cNvSpPr>
          <p:nvPr/>
        </p:nvSpPr>
        <p:spPr>
          <a:xfrm>
            <a:off x="952500" y="20269200"/>
            <a:ext cx="3048000" cy="876300"/>
          </a:xfrm>
          <a:prstGeom prst="rect">
            <a:avLst/>
          </a:prstGeom>
          <a:solidFill>
            <a:srgbClr val="F8FAFC"/>
          </a:solidFill>
          <a:ln w="9525">
            <a:solidFill>
              <a:srgbClr val="B8C4CE"/>
            </a:solidFill>
            <a:prstDash val="solid"/>
          </a:ln>
        </p:spPr>
        <p:txBody>
          <a:bodyPr/>
          <a:lstStyle/>
          <a:p>
            <a:endParaRPr lang="en-US"/>
          </a:p>
        </p:txBody>
      </p:sp>
      <p:sp>
        <p:nvSpPr>
          <p:cNvPr id="96" name="readiness-cell-3-1">
            <a:extLst>
              <a:ext uri="{FF2B5EF4-FFF2-40B4-BE49-F238E27FC236}">
                <a16:creationId xmlns:a16="http://schemas.microsoft.com/office/drawing/2014/main" id="{A3CA08BF-11AD-4F66-A07E-6163B60AD2C5}"/>
              </a:ext>
            </a:extLst>
          </p:cNvPr>
          <p:cNvSpPr>
            <a:spLocks noGrp="1"/>
          </p:cNvSpPr>
          <p:nvPr/>
        </p:nvSpPr>
        <p:spPr>
          <a:xfrm>
            <a:off x="4000500" y="20269200"/>
            <a:ext cx="1905000" cy="876300"/>
          </a:xfrm>
          <a:prstGeom prst="rect">
            <a:avLst/>
          </a:prstGeom>
          <a:solidFill>
            <a:srgbClr val="F8FAFC"/>
          </a:solidFill>
          <a:ln w="9525">
            <a:solidFill>
              <a:srgbClr val="B8C4CE"/>
            </a:solidFill>
            <a:prstDash val="solid"/>
          </a:ln>
        </p:spPr>
        <p:txBody>
          <a:bodyPr/>
          <a:lstStyle/>
          <a:p>
            <a:endParaRPr lang="en-US"/>
          </a:p>
        </p:txBody>
      </p:sp>
      <p:sp>
        <p:nvSpPr>
          <p:cNvPr id="97" name="readiness-cell-3-2">
            <a:extLst>
              <a:ext uri="{FF2B5EF4-FFF2-40B4-BE49-F238E27FC236}">
                <a16:creationId xmlns:a16="http://schemas.microsoft.com/office/drawing/2014/main" id="{7E324C25-6487-4308-8A39-79D50109A436}"/>
              </a:ext>
            </a:extLst>
          </p:cNvPr>
          <p:cNvSpPr>
            <a:spLocks noGrp="1"/>
          </p:cNvSpPr>
          <p:nvPr/>
        </p:nvSpPr>
        <p:spPr>
          <a:xfrm>
            <a:off x="5905500" y="20269200"/>
            <a:ext cx="3143250" cy="876300"/>
          </a:xfrm>
          <a:prstGeom prst="rect">
            <a:avLst/>
          </a:prstGeom>
          <a:solidFill>
            <a:srgbClr val="F8FAFC"/>
          </a:solidFill>
          <a:ln w="9525">
            <a:solidFill>
              <a:srgbClr val="B8C4CE"/>
            </a:solidFill>
            <a:prstDash val="solid"/>
          </a:ln>
        </p:spPr>
        <p:txBody>
          <a:bodyPr/>
          <a:lstStyle/>
          <a:p>
            <a:endParaRPr lang="en-US"/>
          </a:p>
        </p:txBody>
      </p:sp>
      <p:sp>
        <p:nvSpPr>
          <p:cNvPr id="98" name="readiness-cell-3-3">
            <a:extLst>
              <a:ext uri="{FF2B5EF4-FFF2-40B4-BE49-F238E27FC236}">
                <a16:creationId xmlns:a16="http://schemas.microsoft.com/office/drawing/2014/main" id="{1B48FC6A-1048-4554-B5A6-DA75569F03B0}"/>
              </a:ext>
            </a:extLst>
          </p:cNvPr>
          <p:cNvSpPr>
            <a:spLocks noGrp="1"/>
          </p:cNvSpPr>
          <p:nvPr/>
        </p:nvSpPr>
        <p:spPr>
          <a:xfrm>
            <a:off x="9048750" y="20269200"/>
            <a:ext cx="2952750" cy="876300"/>
          </a:xfrm>
          <a:prstGeom prst="rect">
            <a:avLst/>
          </a:prstGeom>
          <a:solidFill>
            <a:srgbClr val="F8FAFC"/>
          </a:solidFill>
          <a:ln w="9525">
            <a:solidFill>
              <a:srgbClr val="B8C4CE"/>
            </a:solidFill>
            <a:prstDash val="solid"/>
          </a:ln>
        </p:spPr>
        <p:txBody>
          <a:bodyPr/>
          <a:lstStyle/>
          <a:p>
            <a:endParaRPr lang="en-US"/>
          </a:p>
        </p:txBody>
      </p:sp>
      <p:sp>
        <p:nvSpPr>
          <p:cNvPr id="99" name="readiness-req-3">
            <a:extLst>
              <a:ext uri="{FF2B5EF4-FFF2-40B4-BE49-F238E27FC236}">
                <a16:creationId xmlns:a16="http://schemas.microsoft.com/office/drawing/2014/main" id="{ED03824A-BF0C-488A-8117-729650735300}"/>
              </a:ext>
            </a:extLst>
          </p:cNvPr>
          <p:cNvSpPr>
            <a:spLocks noGrp="1"/>
          </p:cNvSpPr>
          <p:nvPr/>
        </p:nvSpPr>
        <p:spPr>
          <a:xfrm>
            <a:off x="1066800" y="203454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Cost estimate / BOQ</a:t>
            </a:r>
          </a:p>
        </p:txBody>
      </p:sp>
      <p:sp>
        <p:nvSpPr>
          <p:cNvPr id="100" name="readiness-status-3">
            <a:extLst>
              <a:ext uri="{FF2B5EF4-FFF2-40B4-BE49-F238E27FC236}">
                <a16:creationId xmlns:a16="http://schemas.microsoft.com/office/drawing/2014/main" id="{CEF6B0EE-E11B-4450-B2DE-56B0C3564595}"/>
              </a:ext>
            </a:extLst>
          </p:cNvPr>
          <p:cNvSpPr>
            <a:spLocks noGrp="1"/>
          </p:cNvSpPr>
          <p:nvPr/>
        </p:nvSpPr>
        <p:spPr>
          <a:xfrm>
            <a:off x="4095750" y="203454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In progress</a:t>
            </a:r>
          </a:p>
        </p:txBody>
      </p:sp>
      <p:sp>
        <p:nvSpPr>
          <p:cNvPr id="101" name="readiness-evidence-3">
            <a:extLst>
              <a:ext uri="{FF2B5EF4-FFF2-40B4-BE49-F238E27FC236}">
                <a16:creationId xmlns:a16="http://schemas.microsoft.com/office/drawing/2014/main" id="{03E7F82B-CC3C-4451-8E58-CC144470CEF1}"/>
              </a:ext>
            </a:extLst>
          </p:cNvPr>
          <p:cNvSpPr>
            <a:spLocks noGrp="1"/>
          </p:cNvSpPr>
          <p:nvPr/>
        </p:nvSpPr>
        <p:spPr>
          <a:xfrm>
            <a:off x="6019800" y="203454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Indicative capital cost (USD 7M)</a:t>
            </a:r>
          </a:p>
        </p:txBody>
      </p:sp>
      <p:sp>
        <p:nvSpPr>
          <p:cNvPr id="102" name="readiness-gap-3">
            <a:extLst>
              <a:ext uri="{FF2B5EF4-FFF2-40B4-BE49-F238E27FC236}">
                <a16:creationId xmlns:a16="http://schemas.microsoft.com/office/drawing/2014/main" id="{700E62CA-6561-4C9D-8211-CC2C267476E3}"/>
              </a:ext>
            </a:extLst>
          </p:cNvPr>
          <p:cNvSpPr>
            <a:spLocks noGrp="1"/>
          </p:cNvSpPr>
          <p:nvPr/>
        </p:nvSpPr>
        <p:spPr>
          <a:xfrm>
            <a:off x="9163050" y="203454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Detailed BOQ from design consultant</a:t>
            </a:r>
          </a:p>
        </p:txBody>
      </p:sp>
      <p:sp>
        <p:nvSpPr>
          <p:cNvPr id="103" name="readiness-cell-4-0">
            <a:extLst>
              <a:ext uri="{FF2B5EF4-FFF2-40B4-BE49-F238E27FC236}">
                <a16:creationId xmlns:a16="http://schemas.microsoft.com/office/drawing/2014/main" id="{23BE1A8C-8457-4173-8C28-364445A1BF03}"/>
              </a:ext>
            </a:extLst>
          </p:cNvPr>
          <p:cNvSpPr>
            <a:spLocks noGrp="1"/>
          </p:cNvSpPr>
          <p:nvPr/>
        </p:nvSpPr>
        <p:spPr>
          <a:xfrm>
            <a:off x="952500" y="21145500"/>
            <a:ext cx="3048000" cy="876300"/>
          </a:xfrm>
          <a:prstGeom prst="rect">
            <a:avLst/>
          </a:prstGeom>
          <a:solidFill>
            <a:srgbClr val="FFFFFF"/>
          </a:solidFill>
          <a:ln w="9525">
            <a:solidFill>
              <a:srgbClr val="B8C4CE"/>
            </a:solidFill>
            <a:prstDash val="solid"/>
          </a:ln>
        </p:spPr>
        <p:txBody>
          <a:bodyPr/>
          <a:lstStyle/>
          <a:p>
            <a:endParaRPr lang="en-US"/>
          </a:p>
        </p:txBody>
      </p:sp>
      <p:sp>
        <p:nvSpPr>
          <p:cNvPr id="104" name="readiness-cell-4-1">
            <a:extLst>
              <a:ext uri="{FF2B5EF4-FFF2-40B4-BE49-F238E27FC236}">
                <a16:creationId xmlns:a16="http://schemas.microsoft.com/office/drawing/2014/main" id="{1C3AF3A4-E4D8-4CF0-A5C1-E782CC0475C5}"/>
              </a:ext>
            </a:extLst>
          </p:cNvPr>
          <p:cNvSpPr>
            <a:spLocks noGrp="1"/>
          </p:cNvSpPr>
          <p:nvPr/>
        </p:nvSpPr>
        <p:spPr>
          <a:xfrm>
            <a:off x="4000500" y="21145500"/>
            <a:ext cx="1905000" cy="876300"/>
          </a:xfrm>
          <a:prstGeom prst="rect">
            <a:avLst/>
          </a:prstGeom>
          <a:solidFill>
            <a:srgbClr val="FFFFFF"/>
          </a:solidFill>
          <a:ln w="9525">
            <a:solidFill>
              <a:srgbClr val="B8C4CE"/>
            </a:solidFill>
            <a:prstDash val="solid"/>
          </a:ln>
        </p:spPr>
        <p:txBody>
          <a:bodyPr/>
          <a:lstStyle/>
          <a:p>
            <a:endParaRPr lang="en-US"/>
          </a:p>
        </p:txBody>
      </p:sp>
      <p:sp>
        <p:nvSpPr>
          <p:cNvPr id="105" name="readiness-cell-4-2">
            <a:extLst>
              <a:ext uri="{FF2B5EF4-FFF2-40B4-BE49-F238E27FC236}">
                <a16:creationId xmlns:a16="http://schemas.microsoft.com/office/drawing/2014/main" id="{DA7E3AA9-33FD-479E-88A5-5C3377C5915F}"/>
              </a:ext>
            </a:extLst>
          </p:cNvPr>
          <p:cNvSpPr>
            <a:spLocks noGrp="1"/>
          </p:cNvSpPr>
          <p:nvPr/>
        </p:nvSpPr>
        <p:spPr>
          <a:xfrm>
            <a:off x="5905500" y="21145500"/>
            <a:ext cx="3143250" cy="876300"/>
          </a:xfrm>
          <a:prstGeom prst="rect">
            <a:avLst/>
          </a:prstGeom>
          <a:solidFill>
            <a:srgbClr val="FFFFFF"/>
          </a:solidFill>
          <a:ln w="9525">
            <a:solidFill>
              <a:srgbClr val="B8C4CE"/>
            </a:solidFill>
            <a:prstDash val="solid"/>
          </a:ln>
        </p:spPr>
        <p:txBody>
          <a:bodyPr/>
          <a:lstStyle/>
          <a:p>
            <a:endParaRPr lang="en-US"/>
          </a:p>
        </p:txBody>
      </p:sp>
      <p:sp>
        <p:nvSpPr>
          <p:cNvPr id="106" name="readiness-cell-4-3">
            <a:extLst>
              <a:ext uri="{FF2B5EF4-FFF2-40B4-BE49-F238E27FC236}">
                <a16:creationId xmlns:a16="http://schemas.microsoft.com/office/drawing/2014/main" id="{BC415243-10C2-4A3D-9289-FD89F85C5A21}"/>
              </a:ext>
            </a:extLst>
          </p:cNvPr>
          <p:cNvSpPr>
            <a:spLocks noGrp="1"/>
          </p:cNvSpPr>
          <p:nvPr/>
        </p:nvSpPr>
        <p:spPr>
          <a:xfrm>
            <a:off x="9048750" y="21145500"/>
            <a:ext cx="2952750" cy="876300"/>
          </a:xfrm>
          <a:prstGeom prst="rect">
            <a:avLst/>
          </a:prstGeom>
          <a:solidFill>
            <a:srgbClr val="FFFFFF"/>
          </a:solidFill>
          <a:ln w="9525">
            <a:solidFill>
              <a:srgbClr val="B8C4CE"/>
            </a:solidFill>
            <a:prstDash val="solid"/>
          </a:ln>
        </p:spPr>
        <p:txBody>
          <a:bodyPr/>
          <a:lstStyle/>
          <a:p>
            <a:endParaRPr lang="en-US"/>
          </a:p>
        </p:txBody>
      </p:sp>
      <p:sp>
        <p:nvSpPr>
          <p:cNvPr id="107" name="readiness-req-4">
            <a:extLst>
              <a:ext uri="{FF2B5EF4-FFF2-40B4-BE49-F238E27FC236}">
                <a16:creationId xmlns:a16="http://schemas.microsoft.com/office/drawing/2014/main" id="{02562E3D-AE5E-4CFA-9492-43B195FE2B81}"/>
              </a:ext>
            </a:extLst>
          </p:cNvPr>
          <p:cNvSpPr>
            <a:spLocks noGrp="1"/>
          </p:cNvSpPr>
          <p:nvPr/>
        </p:nvSpPr>
        <p:spPr>
          <a:xfrm>
            <a:off x="1066800" y="212217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Environmental, social &amp; climate screening</a:t>
            </a:r>
          </a:p>
        </p:txBody>
      </p:sp>
      <p:sp>
        <p:nvSpPr>
          <p:cNvPr id="108" name="readiness-status-4">
            <a:extLst>
              <a:ext uri="{FF2B5EF4-FFF2-40B4-BE49-F238E27FC236}">
                <a16:creationId xmlns:a16="http://schemas.microsoft.com/office/drawing/2014/main" id="{8CB5D704-E141-4B82-B6D1-BCF80D6AFFB3}"/>
              </a:ext>
            </a:extLst>
          </p:cNvPr>
          <p:cNvSpPr>
            <a:spLocks noGrp="1"/>
          </p:cNvSpPr>
          <p:nvPr/>
        </p:nvSpPr>
        <p:spPr>
          <a:xfrm>
            <a:off x="4095750" y="212217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09" name="readiness-evidence-4">
            <a:extLst>
              <a:ext uri="{FF2B5EF4-FFF2-40B4-BE49-F238E27FC236}">
                <a16:creationId xmlns:a16="http://schemas.microsoft.com/office/drawing/2014/main" id="{906F777E-DD97-417B-8529-BC8B7514C7F8}"/>
              </a:ext>
            </a:extLst>
          </p:cNvPr>
          <p:cNvSpPr>
            <a:spLocks noGrp="1"/>
          </p:cNvSpPr>
          <p:nvPr/>
        </p:nvSpPr>
        <p:spPr>
          <a:xfrm>
            <a:off x="6019800" y="212217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0" name="readiness-gap-4">
            <a:extLst>
              <a:ext uri="{FF2B5EF4-FFF2-40B4-BE49-F238E27FC236}">
                <a16:creationId xmlns:a16="http://schemas.microsoft.com/office/drawing/2014/main" id="{65B8B376-D03B-40E4-B8AA-376A7481A543}"/>
              </a:ext>
            </a:extLst>
          </p:cNvPr>
          <p:cNvSpPr>
            <a:spLocks noGrp="1"/>
          </p:cNvSpPr>
          <p:nvPr/>
        </p:nvSpPr>
        <p:spPr>
          <a:xfrm>
            <a:off x="9163050" y="212217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Social safeguard screening</a:t>
            </a:r>
          </a:p>
        </p:txBody>
      </p:sp>
      <p:sp>
        <p:nvSpPr>
          <p:cNvPr id="111" name="readiness-cell-5-0">
            <a:extLst>
              <a:ext uri="{FF2B5EF4-FFF2-40B4-BE49-F238E27FC236}">
                <a16:creationId xmlns:a16="http://schemas.microsoft.com/office/drawing/2014/main" id="{9DDAE6C6-B4AC-4622-920C-0F8218113A00}"/>
              </a:ext>
            </a:extLst>
          </p:cNvPr>
          <p:cNvSpPr>
            <a:spLocks noGrp="1"/>
          </p:cNvSpPr>
          <p:nvPr/>
        </p:nvSpPr>
        <p:spPr>
          <a:xfrm>
            <a:off x="952500" y="22021800"/>
            <a:ext cx="3048000" cy="876300"/>
          </a:xfrm>
          <a:prstGeom prst="rect">
            <a:avLst/>
          </a:prstGeom>
          <a:solidFill>
            <a:srgbClr val="F8FAFC"/>
          </a:solidFill>
          <a:ln w="9525">
            <a:solidFill>
              <a:srgbClr val="B8C4CE"/>
            </a:solidFill>
            <a:prstDash val="solid"/>
          </a:ln>
        </p:spPr>
        <p:txBody>
          <a:bodyPr/>
          <a:lstStyle/>
          <a:p>
            <a:endParaRPr lang="en-US"/>
          </a:p>
        </p:txBody>
      </p:sp>
      <p:sp>
        <p:nvSpPr>
          <p:cNvPr id="112" name="readiness-cell-5-1">
            <a:extLst>
              <a:ext uri="{FF2B5EF4-FFF2-40B4-BE49-F238E27FC236}">
                <a16:creationId xmlns:a16="http://schemas.microsoft.com/office/drawing/2014/main" id="{E4F4CC83-8926-4AD8-A2E2-4E5889D84051}"/>
              </a:ext>
            </a:extLst>
          </p:cNvPr>
          <p:cNvSpPr>
            <a:spLocks noGrp="1"/>
          </p:cNvSpPr>
          <p:nvPr/>
        </p:nvSpPr>
        <p:spPr>
          <a:xfrm>
            <a:off x="4000500" y="22021800"/>
            <a:ext cx="1905000" cy="876300"/>
          </a:xfrm>
          <a:prstGeom prst="rect">
            <a:avLst/>
          </a:prstGeom>
          <a:solidFill>
            <a:srgbClr val="F8FAFC"/>
          </a:solidFill>
          <a:ln w="9525">
            <a:solidFill>
              <a:srgbClr val="B8C4CE"/>
            </a:solidFill>
            <a:prstDash val="solid"/>
          </a:ln>
        </p:spPr>
        <p:txBody>
          <a:bodyPr/>
          <a:lstStyle/>
          <a:p>
            <a:endParaRPr lang="en-US"/>
          </a:p>
        </p:txBody>
      </p:sp>
      <p:sp>
        <p:nvSpPr>
          <p:cNvPr id="113" name="readiness-cell-5-2">
            <a:extLst>
              <a:ext uri="{FF2B5EF4-FFF2-40B4-BE49-F238E27FC236}">
                <a16:creationId xmlns:a16="http://schemas.microsoft.com/office/drawing/2014/main" id="{965122C7-1FBC-4583-850C-D71587189CDF}"/>
              </a:ext>
            </a:extLst>
          </p:cNvPr>
          <p:cNvSpPr>
            <a:spLocks noGrp="1"/>
          </p:cNvSpPr>
          <p:nvPr/>
        </p:nvSpPr>
        <p:spPr>
          <a:xfrm>
            <a:off x="5905500" y="22021800"/>
            <a:ext cx="3143250" cy="876300"/>
          </a:xfrm>
          <a:prstGeom prst="rect">
            <a:avLst/>
          </a:prstGeom>
          <a:solidFill>
            <a:srgbClr val="F8FAFC"/>
          </a:solidFill>
          <a:ln w="9525">
            <a:solidFill>
              <a:srgbClr val="B8C4CE"/>
            </a:solidFill>
            <a:prstDash val="solid"/>
          </a:ln>
        </p:spPr>
        <p:txBody>
          <a:bodyPr/>
          <a:lstStyle/>
          <a:p>
            <a:endParaRPr lang="en-US"/>
          </a:p>
        </p:txBody>
      </p:sp>
      <p:sp>
        <p:nvSpPr>
          <p:cNvPr id="114" name="readiness-cell-5-3">
            <a:extLst>
              <a:ext uri="{FF2B5EF4-FFF2-40B4-BE49-F238E27FC236}">
                <a16:creationId xmlns:a16="http://schemas.microsoft.com/office/drawing/2014/main" id="{057596F8-CC31-4222-AB8C-BCB22C8BE1B9}"/>
              </a:ext>
            </a:extLst>
          </p:cNvPr>
          <p:cNvSpPr>
            <a:spLocks noGrp="1"/>
          </p:cNvSpPr>
          <p:nvPr/>
        </p:nvSpPr>
        <p:spPr>
          <a:xfrm>
            <a:off x="9048750" y="22021800"/>
            <a:ext cx="2952750" cy="876300"/>
          </a:xfrm>
          <a:prstGeom prst="rect">
            <a:avLst/>
          </a:prstGeom>
          <a:solidFill>
            <a:srgbClr val="F8FAFC"/>
          </a:solidFill>
          <a:ln w="9525">
            <a:solidFill>
              <a:srgbClr val="B8C4CE"/>
            </a:solidFill>
            <a:prstDash val="solid"/>
          </a:ln>
        </p:spPr>
        <p:txBody>
          <a:bodyPr/>
          <a:lstStyle/>
          <a:p>
            <a:endParaRPr lang="en-US"/>
          </a:p>
        </p:txBody>
      </p:sp>
      <p:sp>
        <p:nvSpPr>
          <p:cNvPr id="115" name="readiness-req-5">
            <a:extLst>
              <a:ext uri="{FF2B5EF4-FFF2-40B4-BE49-F238E27FC236}">
                <a16:creationId xmlns:a16="http://schemas.microsoft.com/office/drawing/2014/main" id="{FCFFF03A-0861-4802-B1DF-0485BA8C180A}"/>
              </a:ext>
            </a:extLst>
          </p:cNvPr>
          <p:cNvSpPr>
            <a:spLocks noGrp="1"/>
          </p:cNvSpPr>
          <p:nvPr/>
        </p:nvSpPr>
        <p:spPr>
          <a:xfrm>
            <a:off x="1066800" y="220980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Revenue, O&amp;M &amp; delivery model</a:t>
            </a:r>
          </a:p>
        </p:txBody>
      </p:sp>
      <p:sp>
        <p:nvSpPr>
          <p:cNvPr id="116" name="readiness-status-5">
            <a:extLst>
              <a:ext uri="{FF2B5EF4-FFF2-40B4-BE49-F238E27FC236}">
                <a16:creationId xmlns:a16="http://schemas.microsoft.com/office/drawing/2014/main" id="{C137748C-73AB-461B-A82F-D4D564F98188}"/>
              </a:ext>
            </a:extLst>
          </p:cNvPr>
          <p:cNvSpPr>
            <a:spLocks noGrp="1"/>
          </p:cNvSpPr>
          <p:nvPr/>
        </p:nvSpPr>
        <p:spPr>
          <a:xfrm>
            <a:off x="4095750" y="220980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17" name="readiness-evidence-5">
            <a:extLst>
              <a:ext uri="{FF2B5EF4-FFF2-40B4-BE49-F238E27FC236}">
                <a16:creationId xmlns:a16="http://schemas.microsoft.com/office/drawing/2014/main" id="{BB931BD5-3656-4A86-85D2-1FBB0AC1818A}"/>
              </a:ext>
            </a:extLst>
          </p:cNvPr>
          <p:cNvSpPr>
            <a:spLocks noGrp="1"/>
          </p:cNvSpPr>
          <p:nvPr/>
        </p:nvSpPr>
        <p:spPr>
          <a:xfrm>
            <a:off x="6019800" y="220980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18" name="readiness-gap-5">
            <a:extLst>
              <a:ext uri="{FF2B5EF4-FFF2-40B4-BE49-F238E27FC236}">
                <a16:creationId xmlns:a16="http://schemas.microsoft.com/office/drawing/2014/main" id="{40B0B78D-3056-45AF-89BC-1248F1C78A25}"/>
              </a:ext>
            </a:extLst>
          </p:cNvPr>
          <p:cNvSpPr>
            <a:spLocks noGrp="1"/>
          </p:cNvSpPr>
          <p:nvPr/>
        </p:nvSpPr>
        <p:spPr>
          <a:xfrm>
            <a:off x="9163050" y="220980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O&amp;M and case-management financing plan</a:t>
            </a:r>
          </a:p>
        </p:txBody>
      </p:sp>
      <p:sp>
        <p:nvSpPr>
          <p:cNvPr id="119" name="readiness-cell-6-0">
            <a:extLst>
              <a:ext uri="{FF2B5EF4-FFF2-40B4-BE49-F238E27FC236}">
                <a16:creationId xmlns:a16="http://schemas.microsoft.com/office/drawing/2014/main" id="{71C128F6-7E87-4B67-928E-2FAFA30C7D3F}"/>
              </a:ext>
            </a:extLst>
          </p:cNvPr>
          <p:cNvSpPr>
            <a:spLocks noGrp="1"/>
          </p:cNvSpPr>
          <p:nvPr/>
        </p:nvSpPr>
        <p:spPr>
          <a:xfrm>
            <a:off x="952500" y="22898100"/>
            <a:ext cx="3048000" cy="876300"/>
          </a:xfrm>
          <a:prstGeom prst="rect">
            <a:avLst/>
          </a:prstGeom>
          <a:solidFill>
            <a:srgbClr val="FFFFFF"/>
          </a:solidFill>
          <a:ln w="9525">
            <a:solidFill>
              <a:srgbClr val="B8C4CE"/>
            </a:solidFill>
            <a:prstDash val="solid"/>
          </a:ln>
        </p:spPr>
        <p:txBody>
          <a:bodyPr/>
          <a:lstStyle/>
          <a:p>
            <a:endParaRPr lang="en-US"/>
          </a:p>
        </p:txBody>
      </p:sp>
      <p:sp>
        <p:nvSpPr>
          <p:cNvPr id="120" name="readiness-cell-6-1">
            <a:extLst>
              <a:ext uri="{FF2B5EF4-FFF2-40B4-BE49-F238E27FC236}">
                <a16:creationId xmlns:a16="http://schemas.microsoft.com/office/drawing/2014/main" id="{29EE8759-691D-4845-B344-9222E91EB6A9}"/>
              </a:ext>
            </a:extLst>
          </p:cNvPr>
          <p:cNvSpPr>
            <a:spLocks noGrp="1"/>
          </p:cNvSpPr>
          <p:nvPr/>
        </p:nvSpPr>
        <p:spPr>
          <a:xfrm>
            <a:off x="4000500" y="22898100"/>
            <a:ext cx="1905000" cy="876300"/>
          </a:xfrm>
          <a:prstGeom prst="rect">
            <a:avLst/>
          </a:prstGeom>
          <a:solidFill>
            <a:srgbClr val="FFFFFF"/>
          </a:solidFill>
          <a:ln w="9525">
            <a:solidFill>
              <a:srgbClr val="B8C4CE"/>
            </a:solidFill>
            <a:prstDash val="solid"/>
          </a:ln>
        </p:spPr>
        <p:txBody>
          <a:bodyPr/>
          <a:lstStyle/>
          <a:p>
            <a:endParaRPr lang="en-US"/>
          </a:p>
        </p:txBody>
      </p:sp>
      <p:sp>
        <p:nvSpPr>
          <p:cNvPr id="121" name="readiness-cell-6-2">
            <a:extLst>
              <a:ext uri="{FF2B5EF4-FFF2-40B4-BE49-F238E27FC236}">
                <a16:creationId xmlns:a16="http://schemas.microsoft.com/office/drawing/2014/main" id="{1F330D35-F8DC-40A3-AC80-F9386C1C4146}"/>
              </a:ext>
            </a:extLst>
          </p:cNvPr>
          <p:cNvSpPr>
            <a:spLocks noGrp="1"/>
          </p:cNvSpPr>
          <p:nvPr/>
        </p:nvSpPr>
        <p:spPr>
          <a:xfrm>
            <a:off x="5905500" y="22898100"/>
            <a:ext cx="3143250" cy="876300"/>
          </a:xfrm>
          <a:prstGeom prst="rect">
            <a:avLst/>
          </a:prstGeom>
          <a:solidFill>
            <a:srgbClr val="FFFFFF"/>
          </a:solidFill>
          <a:ln w="9525">
            <a:solidFill>
              <a:srgbClr val="B8C4CE"/>
            </a:solidFill>
            <a:prstDash val="solid"/>
          </a:ln>
        </p:spPr>
        <p:txBody>
          <a:bodyPr/>
          <a:lstStyle/>
          <a:p>
            <a:endParaRPr lang="en-US"/>
          </a:p>
        </p:txBody>
      </p:sp>
      <p:sp>
        <p:nvSpPr>
          <p:cNvPr id="122" name="readiness-cell-6-3">
            <a:extLst>
              <a:ext uri="{FF2B5EF4-FFF2-40B4-BE49-F238E27FC236}">
                <a16:creationId xmlns:a16="http://schemas.microsoft.com/office/drawing/2014/main" id="{FED1A8C1-A0F4-4A39-8C98-3AF40E5AE59E}"/>
              </a:ext>
            </a:extLst>
          </p:cNvPr>
          <p:cNvSpPr>
            <a:spLocks noGrp="1"/>
          </p:cNvSpPr>
          <p:nvPr/>
        </p:nvSpPr>
        <p:spPr>
          <a:xfrm>
            <a:off x="9048750" y="22898100"/>
            <a:ext cx="2952750" cy="876300"/>
          </a:xfrm>
          <a:prstGeom prst="rect">
            <a:avLst/>
          </a:prstGeom>
          <a:solidFill>
            <a:srgbClr val="FFFFFF"/>
          </a:solidFill>
          <a:ln w="9525">
            <a:solidFill>
              <a:srgbClr val="B8C4CE"/>
            </a:solidFill>
            <a:prstDash val="solid"/>
          </a:ln>
        </p:spPr>
        <p:txBody>
          <a:bodyPr/>
          <a:lstStyle/>
          <a:p>
            <a:endParaRPr lang="en-US"/>
          </a:p>
        </p:txBody>
      </p:sp>
      <p:sp>
        <p:nvSpPr>
          <p:cNvPr id="123" name="readiness-req-6">
            <a:extLst>
              <a:ext uri="{FF2B5EF4-FFF2-40B4-BE49-F238E27FC236}">
                <a16:creationId xmlns:a16="http://schemas.microsoft.com/office/drawing/2014/main" id="{D42A494B-821D-4F34-9188-07D54678F2D6}"/>
              </a:ext>
            </a:extLst>
          </p:cNvPr>
          <p:cNvSpPr>
            <a:spLocks noGrp="1"/>
          </p:cNvSpPr>
          <p:nvPr/>
        </p:nvSpPr>
        <p:spPr>
          <a:xfrm>
            <a:off x="1066800" y="22974300"/>
            <a:ext cx="2819400" cy="723900"/>
          </a:xfrm>
          <a:prstGeom prst="rect">
            <a:avLst/>
          </a:prstGeom>
          <a:noFill/>
          <a:ln w="0">
            <a:noFill/>
            <a:prstDash val="solid"/>
          </a:ln>
        </p:spPr>
        <p:txBody>
          <a:bodyPr lIns="0" tIns="0" rIns="0" bIns="0" anchor="ctr"/>
          <a:lstStyle/>
          <a:p>
            <a:pPr algn="l">
              <a:defRPr sz="1650" b="1">
                <a:solidFill>
                  <a:srgbClr val="102A43"/>
                </a:solidFill>
                <a:latin typeface="Arial"/>
                <a:ea typeface="Arial"/>
                <a:cs typeface="Arial"/>
              </a:defRPr>
            </a:pPr>
            <a:r>
              <a:rPr sz="1650" b="1">
                <a:solidFill>
                  <a:srgbClr val="102A43"/>
                </a:solidFill>
                <a:latin typeface="Arial"/>
                <a:ea typeface="Arial"/>
                <a:cs typeface="Arial"/>
              </a:rPr>
              <a:t>Procurement / transaction plan</a:t>
            </a:r>
          </a:p>
        </p:txBody>
      </p:sp>
      <p:sp>
        <p:nvSpPr>
          <p:cNvPr id="124" name="readiness-status-6">
            <a:extLst>
              <a:ext uri="{FF2B5EF4-FFF2-40B4-BE49-F238E27FC236}">
                <a16:creationId xmlns:a16="http://schemas.microsoft.com/office/drawing/2014/main" id="{8C7C48F2-221F-4039-97A8-364840D1D6FA}"/>
              </a:ext>
            </a:extLst>
          </p:cNvPr>
          <p:cNvSpPr>
            <a:spLocks noGrp="1"/>
          </p:cNvSpPr>
          <p:nvPr/>
        </p:nvSpPr>
        <p:spPr>
          <a:xfrm>
            <a:off x="4095750" y="22974300"/>
            <a:ext cx="1714500" cy="723900"/>
          </a:xfrm>
          <a:prstGeom prst="rect">
            <a:avLst/>
          </a:prstGeom>
          <a:noFill/>
          <a:ln w="0">
            <a:noFill/>
            <a:prstDash val="solid"/>
          </a:ln>
        </p:spPr>
        <p:txBody>
          <a:bodyPr lIns="0" tIns="0" rIns="0" bIns="0" anchor="ctr"/>
          <a:lstStyle/>
          <a:p>
            <a:pPr algn="l">
              <a:defRPr sz="1650" b="0">
                <a:solidFill>
                  <a:srgbClr val="0B496F"/>
                </a:solidFill>
                <a:latin typeface="Arial"/>
                <a:ea typeface="Arial"/>
                <a:cs typeface="Arial"/>
              </a:defRPr>
            </a:pPr>
            <a:r>
              <a:rPr sz="1650" b="0">
                <a:solidFill>
                  <a:srgbClr val="0B496F"/>
                </a:solidFill>
                <a:latin typeface="Arial"/>
                <a:ea typeface="Arial"/>
                <a:cs typeface="Arial"/>
              </a:rPr>
              <a:t>Gap</a:t>
            </a:r>
          </a:p>
        </p:txBody>
      </p:sp>
      <p:sp>
        <p:nvSpPr>
          <p:cNvPr id="125" name="readiness-evidence-6">
            <a:extLst>
              <a:ext uri="{FF2B5EF4-FFF2-40B4-BE49-F238E27FC236}">
                <a16:creationId xmlns:a16="http://schemas.microsoft.com/office/drawing/2014/main" id="{2F47EEA0-87A9-417D-BEEE-9800B36BBA92}"/>
              </a:ext>
            </a:extLst>
          </p:cNvPr>
          <p:cNvSpPr>
            <a:spLocks noGrp="1"/>
          </p:cNvSpPr>
          <p:nvPr/>
        </p:nvSpPr>
        <p:spPr>
          <a:xfrm>
            <a:off x="6019800" y="22974300"/>
            <a:ext cx="29146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a:t>
            </a:r>
          </a:p>
        </p:txBody>
      </p:sp>
      <p:sp>
        <p:nvSpPr>
          <p:cNvPr id="126" name="readiness-gap-6">
            <a:extLst>
              <a:ext uri="{FF2B5EF4-FFF2-40B4-BE49-F238E27FC236}">
                <a16:creationId xmlns:a16="http://schemas.microsoft.com/office/drawing/2014/main" id="{32177B3E-A3A8-45D6-84E5-3E3572875C2C}"/>
              </a:ext>
            </a:extLst>
          </p:cNvPr>
          <p:cNvSpPr>
            <a:spLocks noGrp="1"/>
          </p:cNvSpPr>
          <p:nvPr/>
        </p:nvSpPr>
        <p:spPr>
          <a:xfrm>
            <a:off x="9163050" y="22974300"/>
            <a:ext cx="27241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Implementing partner sounding</a:t>
            </a:r>
          </a:p>
        </p:txBody>
      </p:sp>
      <p:sp>
        <p:nvSpPr>
          <p:cNvPr id="127" name="delivery-header-accent">
            <a:extLst>
              <a:ext uri="{FF2B5EF4-FFF2-40B4-BE49-F238E27FC236}">
                <a16:creationId xmlns:a16="http://schemas.microsoft.com/office/drawing/2014/main" id="{AD6C2916-74A9-43CA-BFAB-22F4A91A578A}"/>
              </a:ext>
            </a:extLst>
          </p:cNvPr>
          <p:cNvSpPr>
            <a:spLocks noGrp="1"/>
          </p:cNvSpPr>
          <p:nvPr/>
        </p:nvSpPr>
        <p:spPr>
          <a:xfrm>
            <a:off x="12477750" y="15640050"/>
            <a:ext cx="95250" cy="400050"/>
          </a:xfrm>
          <a:prstGeom prst="rect">
            <a:avLst/>
          </a:prstGeom>
          <a:solidFill>
            <a:srgbClr val="2878B5"/>
          </a:solidFill>
          <a:ln w="0">
            <a:noFill/>
            <a:prstDash val="solid"/>
          </a:ln>
        </p:spPr>
        <p:txBody>
          <a:bodyPr/>
          <a:lstStyle/>
          <a:p>
            <a:endParaRPr lang="en-US"/>
          </a:p>
        </p:txBody>
      </p:sp>
      <p:sp>
        <p:nvSpPr>
          <p:cNvPr id="128" name="delivery-header">
            <a:extLst>
              <a:ext uri="{FF2B5EF4-FFF2-40B4-BE49-F238E27FC236}">
                <a16:creationId xmlns:a16="http://schemas.microsoft.com/office/drawing/2014/main" id="{EA30EC61-581B-4E30-9D44-64DEA3483995}"/>
              </a:ext>
            </a:extLst>
          </p:cNvPr>
          <p:cNvSpPr>
            <a:spLocks noGrp="1"/>
          </p:cNvSpPr>
          <p:nvPr/>
        </p:nvSpPr>
        <p:spPr>
          <a:xfrm>
            <a:off x="12706350" y="1562100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DELIVERY &amp; OPERATING MODEL</a:t>
            </a:r>
          </a:p>
        </p:txBody>
      </p:sp>
      <p:sp>
        <p:nvSpPr>
          <p:cNvPr id="129" name="delivery-label-0">
            <a:extLst>
              <a:ext uri="{FF2B5EF4-FFF2-40B4-BE49-F238E27FC236}">
                <a16:creationId xmlns:a16="http://schemas.microsoft.com/office/drawing/2014/main" id="{872D2B96-3344-4A0E-8618-4692587617D4}"/>
              </a:ext>
            </a:extLst>
          </p:cNvPr>
          <p:cNvSpPr>
            <a:spLocks noGrp="1"/>
          </p:cNvSpPr>
          <p:nvPr/>
        </p:nvSpPr>
        <p:spPr>
          <a:xfrm>
            <a:off x="12477750" y="162877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PROJECT OWNER / LEAD</a:t>
            </a:r>
          </a:p>
        </p:txBody>
      </p:sp>
      <p:sp>
        <p:nvSpPr>
          <p:cNvPr id="130" name="delivery-value-0">
            <a:extLst>
              <a:ext uri="{FF2B5EF4-FFF2-40B4-BE49-F238E27FC236}">
                <a16:creationId xmlns:a16="http://schemas.microsoft.com/office/drawing/2014/main" id="{F67F8B4F-E7B7-4741-AB7A-0E99B1CE3142}"/>
              </a:ext>
            </a:extLst>
          </p:cNvPr>
          <p:cNvSpPr>
            <a:spLocks noGrp="1"/>
          </p:cNvSpPr>
          <p:nvPr/>
        </p:nvSpPr>
        <p:spPr>
          <a:xfrm>
            <a:off x="15001875" y="162877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Tog-Wajaale City Administration (TWCA)</a:t>
            </a:r>
          </a:p>
        </p:txBody>
      </p:sp>
      <p:sp>
        <p:nvSpPr>
          <p:cNvPr id="131" name="delivery-rule-0">
            <a:extLst>
              <a:ext uri="{FF2B5EF4-FFF2-40B4-BE49-F238E27FC236}">
                <a16:creationId xmlns:a16="http://schemas.microsoft.com/office/drawing/2014/main" id="{7DD1113E-510E-40F4-8E02-1691857D65D5}"/>
              </a:ext>
            </a:extLst>
          </p:cNvPr>
          <p:cNvSpPr>
            <a:spLocks noGrp="1"/>
          </p:cNvSpPr>
          <p:nvPr/>
        </p:nvSpPr>
        <p:spPr>
          <a:xfrm>
            <a:off x="12477750" y="17002125"/>
            <a:ext cx="7953375" cy="9525"/>
          </a:xfrm>
          <a:prstGeom prst="rect">
            <a:avLst/>
          </a:prstGeom>
          <a:solidFill>
            <a:srgbClr val="B8C4CE"/>
          </a:solidFill>
          <a:ln w="0">
            <a:noFill/>
            <a:prstDash val="solid"/>
          </a:ln>
        </p:spPr>
        <p:txBody>
          <a:bodyPr/>
          <a:lstStyle/>
          <a:p>
            <a:endParaRPr lang="en-US"/>
          </a:p>
        </p:txBody>
      </p:sp>
      <p:sp>
        <p:nvSpPr>
          <p:cNvPr id="132" name="delivery-label-1">
            <a:extLst>
              <a:ext uri="{FF2B5EF4-FFF2-40B4-BE49-F238E27FC236}">
                <a16:creationId xmlns:a16="http://schemas.microsoft.com/office/drawing/2014/main" id="{D841DEDE-798B-4DD2-A705-0CD660463D3B}"/>
              </a:ext>
            </a:extLst>
          </p:cNvPr>
          <p:cNvSpPr>
            <a:spLocks noGrp="1"/>
          </p:cNvSpPr>
          <p:nvPr/>
        </p:nvSpPr>
        <p:spPr>
          <a:xfrm>
            <a:off x="12477750" y="171259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DELIVERY STRUCTURE</a:t>
            </a:r>
          </a:p>
        </p:txBody>
      </p:sp>
      <p:sp>
        <p:nvSpPr>
          <p:cNvPr id="133" name="delivery-value-1">
            <a:extLst>
              <a:ext uri="{FF2B5EF4-FFF2-40B4-BE49-F238E27FC236}">
                <a16:creationId xmlns:a16="http://schemas.microsoft.com/office/drawing/2014/main" id="{5A6D8F8D-DE16-45C6-9864-29CF05B5C9A6}"/>
              </a:ext>
            </a:extLst>
          </p:cNvPr>
          <p:cNvSpPr>
            <a:spLocks noGrp="1"/>
          </p:cNvSpPr>
          <p:nvPr/>
        </p:nvSpPr>
        <p:spPr>
          <a:xfrm>
            <a:off x="15001875" y="171259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Public delivery with NGO/donor-funded programme partner</a:t>
            </a:r>
          </a:p>
        </p:txBody>
      </p:sp>
      <p:sp>
        <p:nvSpPr>
          <p:cNvPr id="134" name="delivery-rule-1">
            <a:extLst>
              <a:ext uri="{FF2B5EF4-FFF2-40B4-BE49-F238E27FC236}">
                <a16:creationId xmlns:a16="http://schemas.microsoft.com/office/drawing/2014/main" id="{990A7E6E-A896-44F8-A928-402E4961C2C0}"/>
              </a:ext>
            </a:extLst>
          </p:cNvPr>
          <p:cNvSpPr>
            <a:spLocks noGrp="1"/>
          </p:cNvSpPr>
          <p:nvPr/>
        </p:nvSpPr>
        <p:spPr>
          <a:xfrm>
            <a:off x="12477750" y="17840325"/>
            <a:ext cx="7953375" cy="9525"/>
          </a:xfrm>
          <a:prstGeom prst="rect">
            <a:avLst/>
          </a:prstGeom>
          <a:solidFill>
            <a:srgbClr val="B8C4CE"/>
          </a:solidFill>
          <a:ln w="0">
            <a:noFill/>
            <a:prstDash val="solid"/>
          </a:ln>
        </p:spPr>
        <p:txBody>
          <a:bodyPr/>
          <a:lstStyle/>
          <a:p>
            <a:endParaRPr lang="en-US"/>
          </a:p>
        </p:txBody>
      </p:sp>
      <p:sp>
        <p:nvSpPr>
          <p:cNvPr id="135" name="delivery-label-2">
            <a:extLst>
              <a:ext uri="{FF2B5EF4-FFF2-40B4-BE49-F238E27FC236}">
                <a16:creationId xmlns:a16="http://schemas.microsoft.com/office/drawing/2014/main" id="{F2A0B5D8-9991-459A-8E1A-A743156F6CF2}"/>
              </a:ext>
            </a:extLst>
          </p:cNvPr>
          <p:cNvSpPr>
            <a:spLocks noGrp="1"/>
          </p:cNvSpPr>
          <p:nvPr/>
        </p:nvSpPr>
        <p:spPr>
          <a:xfrm>
            <a:off x="12477750" y="179641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OPERATOR &amp; O&amp;M</a:t>
            </a:r>
          </a:p>
        </p:txBody>
      </p:sp>
      <p:sp>
        <p:nvSpPr>
          <p:cNvPr id="136" name="delivery-value-2">
            <a:extLst>
              <a:ext uri="{FF2B5EF4-FFF2-40B4-BE49-F238E27FC236}">
                <a16:creationId xmlns:a16="http://schemas.microsoft.com/office/drawing/2014/main" id="{8304BF8D-8F06-4F9C-9358-CAE3C071477C}"/>
              </a:ext>
            </a:extLst>
          </p:cNvPr>
          <p:cNvSpPr>
            <a:spLocks noGrp="1"/>
          </p:cNvSpPr>
          <p:nvPr/>
        </p:nvSpPr>
        <p:spPr>
          <a:xfrm>
            <a:off x="15001875" y="179641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social affairs office with contracted implementing partner</a:t>
            </a:r>
          </a:p>
        </p:txBody>
      </p:sp>
      <p:sp>
        <p:nvSpPr>
          <p:cNvPr id="137" name="delivery-rule-2">
            <a:extLst>
              <a:ext uri="{FF2B5EF4-FFF2-40B4-BE49-F238E27FC236}">
                <a16:creationId xmlns:a16="http://schemas.microsoft.com/office/drawing/2014/main" id="{517678CB-EB31-4C6A-9401-AFF29EF4AA70}"/>
              </a:ext>
            </a:extLst>
          </p:cNvPr>
          <p:cNvSpPr>
            <a:spLocks noGrp="1"/>
          </p:cNvSpPr>
          <p:nvPr/>
        </p:nvSpPr>
        <p:spPr>
          <a:xfrm>
            <a:off x="12477750" y="18678525"/>
            <a:ext cx="7953375" cy="9525"/>
          </a:xfrm>
          <a:prstGeom prst="rect">
            <a:avLst/>
          </a:prstGeom>
          <a:solidFill>
            <a:srgbClr val="B8C4CE"/>
          </a:solidFill>
          <a:ln w="0">
            <a:noFill/>
            <a:prstDash val="solid"/>
          </a:ln>
        </p:spPr>
        <p:txBody>
          <a:bodyPr/>
          <a:lstStyle/>
          <a:p>
            <a:endParaRPr lang="en-US"/>
          </a:p>
        </p:txBody>
      </p:sp>
      <p:sp>
        <p:nvSpPr>
          <p:cNvPr id="138" name="delivery-label-3">
            <a:extLst>
              <a:ext uri="{FF2B5EF4-FFF2-40B4-BE49-F238E27FC236}">
                <a16:creationId xmlns:a16="http://schemas.microsoft.com/office/drawing/2014/main" id="{F0A16FA0-013D-47C6-8163-A9D848D955F1}"/>
              </a:ext>
            </a:extLst>
          </p:cNvPr>
          <p:cNvSpPr>
            <a:spLocks noGrp="1"/>
          </p:cNvSpPr>
          <p:nvPr/>
        </p:nvSpPr>
        <p:spPr>
          <a:xfrm>
            <a:off x="12477750" y="188023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REVENUE / COST RECOVERY</a:t>
            </a:r>
          </a:p>
        </p:txBody>
      </p:sp>
      <p:sp>
        <p:nvSpPr>
          <p:cNvPr id="139" name="delivery-value-3">
            <a:extLst>
              <a:ext uri="{FF2B5EF4-FFF2-40B4-BE49-F238E27FC236}">
                <a16:creationId xmlns:a16="http://schemas.microsoft.com/office/drawing/2014/main" id="{7D2DBE6F-A059-4A71-85E4-9EE85A77B7F3}"/>
              </a:ext>
            </a:extLst>
          </p:cNvPr>
          <p:cNvSpPr>
            <a:spLocks noGrp="1"/>
          </p:cNvSpPr>
          <p:nvPr/>
        </p:nvSpPr>
        <p:spPr>
          <a:xfrm>
            <a:off x="15001875" y="188023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Municipal budget + donor/grant programme funding</a:t>
            </a:r>
          </a:p>
        </p:txBody>
      </p:sp>
      <p:sp>
        <p:nvSpPr>
          <p:cNvPr id="140" name="delivery-rule-3">
            <a:extLst>
              <a:ext uri="{FF2B5EF4-FFF2-40B4-BE49-F238E27FC236}">
                <a16:creationId xmlns:a16="http://schemas.microsoft.com/office/drawing/2014/main" id="{1C133390-B6E1-4ECD-8BAB-FF6C209E928A}"/>
              </a:ext>
            </a:extLst>
          </p:cNvPr>
          <p:cNvSpPr>
            <a:spLocks noGrp="1"/>
          </p:cNvSpPr>
          <p:nvPr/>
        </p:nvSpPr>
        <p:spPr>
          <a:xfrm>
            <a:off x="12477750" y="19516725"/>
            <a:ext cx="7953375" cy="9525"/>
          </a:xfrm>
          <a:prstGeom prst="rect">
            <a:avLst/>
          </a:prstGeom>
          <a:solidFill>
            <a:srgbClr val="B8C4CE"/>
          </a:solidFill>
          <a:ln w="0">
            <a:noFill/>
            <a:prstDash val="solid"/>
          </a:ln>
        </p:spPr>
        <p:txBody>
          <a:bodyPr/>
          <a:lstStyle/>
          <a:p>
            <a:endParaRPr lang="en-US"/>
          </a:p>
        </p:txBody>
      </p:sp>
      <p:sp>
        <p:nvSpPr>
          <p:cNvPr id="141" name="delivery-label-4">
            <a:extLst>
              <a:ext uri="{FF2B5EF4-FFF2-40B4-BE49-F238E27FC236}">
                <a16:creationId xmlns:a16="http://schemas.microsoft.com/office/drawing/2014/main" id="{9B46B54D-04D2-4960-8287-B70B8B09A7EA}"/>
              </a:ext>
            </a:extLst>
          </p:cNvPr>
          <p:cNvSpPr>
            <a:spLocks noGrp="1"/>
          </p:cNvSpPr>
          <p:nvPr/>
        </p:nvSpPr>
        <p:spPr>
          <a:xfrm>
            <a:off x="12477750" y="19640550"/>
            <a:ext cx="2381250" cy="685800"/>
          </a:xfrm>
          <a:prstGeom prst="rect">
            <a:avLst/>
          </a:prstGeom>
          <a:noFill/>
          <a:ln w="0">
            <a:noFill/>
            <a:prstDash val="solid"/>
          </a:ln>
        </p:spPr>
        <p:txBody>
          <a:bodyPr lIns="0" tIns="0" rIns="0" bIns="0" anchor="ctr"/>
          <a:lstStyle/>
          <a:p>
            <a:pPr algn="l">
              <a:defRPr sz="1650" b="1">
                <a:solidFill>
                  <a:srgbClr val="52606D"/>
                </a:solidFill>
                <a:latin typeface="Arial"/>
                <a:ea typeface="Arial"/>
                <a:cs typeface="Arial"/>
              </a:defRPr>
            </a:pPr>
            <a:r>
              <a:rPr sz="1650" b="1">
                <a:solidFill>
                  <a:srgbClr val="52606D"/>
                </a:solidFill>
                <a:latin typeface="Arial"/>
                <a:ea typeface="Arial"/>
                <a:cs typeface="Arial"/>
              </a:rPr>
              <a:t>FUNDING MIX</a:t>
            </a:r>
          </a:p>
        </p:txBody>
      </p:sp>
      <p:sp>
        <p:nvSpPr>
          <p:cNvPr id="142" name="delivery-value-4">
            <a:extLst>
              <a:ext uri="{FF2B5EF4-FFF2-40B4-BE49-F238E27FC236}">
                <a16:creationId xmlns:a16="http://schemas.microsoft.com/office/drawing/2014/main" id="{9F002030-9843-4A29-A1DD-056C466D94F5}"/>
              </a:ext>
            </a:extLst>
          </p:cNvPr>
          <p:cNvSpPr>
            <a:spLocks noGrp="1"/>
          </p:cNvSpPr>
          <p:nvPr/>
        </p:nvSpPr>
        <p:spPr>
          <a:xfrm>
            <a:off x="15001875" y="19640550"/>
            <a:ext cx="5429250" cy="685800"/>
          </a:xfrm>
          <a:prstGeom prst="rect">
            <a:avLst/>
          </a:prstGeom>
          <a:noFill/>
          <a:ln w="0">
            <a:noFill/>
            <a:prstDash val="solid"/>
          </a:ln>
        </p:spPr>
        <p:txBody>
          <a:bodyPr lIns="0" tIns="0" rIns="0" bIns="0" anchor="ctr" wrap="square">
            <a:normAutofit/>
          </a:bodyPr>
          <a:lstStyle/>
          <a:p>
            <a:pPr algn="l">
              <a:defRPr sz="1725" b="0">
                <a:solidFill>
                  <a:srgbClr val="102A43"/>
                </a:solidFill>
                <a:latin typeface="Arial"/>
                <a:ea typeface="Arial"/>
                <a:cs typeface="Arial"/>
              </a:defRPr>
            </a:pPr>
            <a:r>
              <a:rPr sz="1725" b="0">
                <a:solidFill>
                  <a:srgbClr val="102A43"/>
                </a:solidFill>
                <a:latin typeface="Arial"/>
                <a:ea typeface="Arial"/>
                <a:cs typeface="Arial"/>
              </a:rPr>
              <a:t>Grant-funded capital + programme co-financing from migration-focused partners; municipal budget for facility O&amp;M</a:t>
            </a:r>
          </a:p>
        </p:txBody>
      </p:sp>
      <p:sp>
        <p:nvSpPr>
          <p:cNvPr id="143" name="delivery-rule-4">
            <a:extLst>
              <a:ext uri="{FF2B5EF4-FFF2-40B4-BE49-F238E27FC236}">
                <a16:creationId xmlns:a16="http://schemas.microsoft.com/office/drawing/2014/main" id="{D55CEC54-A212-405E-8B5D-03330E07B17E}"/>
              </a:ext>
            </a:extLst>
          </p:cNvPr>
          <p:cNvSpPr>
            <a:spLocks noGrp="1"/>
          </p:cNvSpPr>
          <p:nvPr/>
        </p:nvSpPr>
        <p:spPr>
          <a:xfrm>
            <a:off x="12477750" y="20354925"/>
            <a:ext cx="7953375" cy="9525"/>
          </a:xfrm>
          <a:prstGeom prst="rect">
            <a:avLst/>
          </a:prstGeom>
          <a:solidFill>
            <a:srgbClr val="B8C4CE"/>
          </a:solidFill>
          <a:ln w="0">
            <a:noFill/>
            <a:prstDash val="solid"/>
          </a:ln>
        </p:spPr>
        <p:txBody>
          <a:bodyPr/>
          <a:lstStyle/>
          <a:p>
            <a:endParaRPr lang="en-US"/>
          </a:p>
        </p:txBody>
      </p:sp>
      <p:sp>
        <p:nvSpPr>
          <p:cNvPr id="144" name="risk-header-accent">
            <a:extLst>
              <a:ext uri="{FF2B5EF4-FFF2-40B4-BE49-F238E27FC236}">
                <a16:creationId xmlns:a16="http://schemas.microsoft.com/office/drawing/2014/main" id="{5489490F-CDC1-444D-AC0B-17891F64D6A6}"/>
              </a:ext>
            </a:extLst>
          </p:cNvPr>
          <p:cNvSpPr>
            <a:spLocks noGrp="1"/>
          </p:cNvSpPr>
          <p:nvPr/>
        </p:nvSpPr>
        <p:spPr>
          <a:xfrm>
            <a:off x="12477750" y="20688300"/>
            <a:ext cx="95250" cy="400050"/>
          </a:xfrm>
          <a:prstGeom prst="rect">
            <a:avLst/>
          </a:prstGeom>
          <a:solidFill>
            <a:srgbClr val="D92D20"/>
          </a:solidFill>
          <a:ln w="0">
            <a:noFill/>
            <a:prstDash val="solid"/>
          </a:ln>
        </p:spPr>
        <p:txBody>
          <a:bodyPr/>
          <a:lstStyle/>
          <a:p>
            <a:endParaRPr lang="en-US"/>
          </a:p>
        </p:txBody>
      </p:sp>
      <p:sp>
        <p:nvSpPr>
          <p:cNvPr id="145" name="risk-header">
            <a:extLst>
              <a:ext uri="{FF2B5EF4-FFF2-40B4-BE49-F238E27FC236}">
                <a16:creationId xmlns:a16="http://schemas.microsoft.com/office/drawing/2014/main" id="{0E4AE708-D122-4AB2-A316-6799050EBFBD}"/>
              </a:ext>
            </a:extLst>
          </p:cNvPr>
          <p:cNvSpPr>
            <a:spLocks noGrp="1"/>
          </p:cNvSpPr>
          <p:nvPr/>
        </p:nvSpPr>
        <p:spPr>
          <a:xfrm>
            <a:off x="12706350" y="20669250"/>
            <a:ext cx="7724775" cy="495300"/>
          </a:xfrm>
          <a:prstGeom prst="rect">
            <a:avLst/>
          </a:prstGeom>
          <a:noFill/>
          <a:ln w="0">
            <a:noFill/>
            <a:prstDash val="solid"/>
          </a:ln>
        </p:spPr>
        <p:txBody>
          <a:bodyPr lIns="0" tIns="0" rIns="0" bIns="0" anchor="ctr"/>
          <a:lstStyle/>
          <a:p>
            <a:pPr algn="l">
              <a:defRPr sz="2625" b="1">
                <a:solidFill>
                  <a:srgbClr val="102A43"/>
                </a:solidFill>
                <a:latin typeface="Arial"/>
                <a:ea typeface="Arial"/>
                <a:cs typeface="Arial"/>
              </a:defRPr>
            </a:pPr>
            <a:r>
              <a:rPr sz="2625" b="1">
                <a:solidFill>
                  <a:srgbClr val="102A43"/>
                </a:solidFill>
                <a:latin typeface="Arial"/>
                <a:ea typeface="Arial"/>
                <a:cs typeface="Arial"/>
              </a:rPr>
              <a:t>TOP RISKS &amp; MITIGATION</a:t>
            </a:r>
          </a:p>
        </p:txBody>
      </p:sp>
      <p:sp>
        <p:nvSpPr>
          <p:cNvPr id="146" name="risk-table-head">
            <a:extLst>
              <a:ext uri="{FF2B5EF4-FFF2-40B4-BE49-F238E27FC236}">
                <a16:creationId xmlns:a16="http://schemas.microsoft.com/office/drawing/2014/main" id="{56D92236-29D2-4E7B-BF64-03A81B693DE5}"/>
              </a:ext>
            </a:extLst>
          </p:cNvPr>
          <p:cNvSpPr>
            <a:spLocks noGrp="1"/>
          </p:cNvSpPr>
          <p:nvPr/>
        </p:nvSpPr>
        <p:spPr>
          <a:xfrm>
            <a:off x="12477750" y="21259800"/>
            <a:ext cx="7953375" cy="523875"/>
          </a:xfrm>
          <a:prstGeom prst="rect">
            <a:avLst/>
          </a:prstGeom>
          <a:solidFill>
            <a:srgbClr val="FFF1F0"/>
          </a:solidFill>
          <a:ln w="9525">
            <a:solidFill>
              <a:srgbClr val="D92D20"/>
            </a:solidFill>
            <a:prstDash val="solid"/>
          </a:ln>
        </p:spPr>
        <p:txBody>
          <a:bodyPr/>
          <a:lstStyle/>
          <a:p>
            <a:endParaRPr lang="en-US"/>
          </a:p>
        </p:txBody>
      </p:sp>
      <p:sp>
        <p:nvSpPr>
          <p:cNvPr id="147" name="risk-head-risk">
            <a:extLst>
              <a:ext uri="{FF2B5EF4-FFF2-40B4-BE49-F238E27FC236}">
                <a16:creationId xmlns:a16="http://schemas.microsoft.com/office/drawing/2014/main" id="{ECF7873F-D111-4A6A-80D2-94F6B5A62BAA}"/>
              </a:ext>
            </a:extLst>
          </p:cNvPr>
          <p:cNvSpPr>
            <a:spLocks noGrp="1"/>
          </p:cNvSpPr>
          <p:nvPr/>
        </p:nvSpPr>
        <p:spPr>
          <a:xfrm>
            <a:off x="12630150" y="21336000"/>
            <a:ext cx="2857500"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CRITICAL RISK</a:t>
            </a:r>
          </a:p>
        </p:txBody>
      </p:sp>
      <p:sp>
        <p:nvSpPr>
          <p:cNvPr id="148" name="risk-head-mit">
            <a:extLst>
              <a:ext uri="{FF2B5EF4-FFF2-40B4-BE49-F238E27FC236}">
                <a16:creationId xmlns:a16="http://schemas.microsoft.com/office/drawing/2014/main" id="{E23FC493-71EF-4172-AAD4-C3F18C43B813}"/>
              </a:ext>
            </a:extLst>
          </p:cNvPr>
          <p:cNvSpPr>
            <a:spLocks noGrp="1"/>
          </p:cNvSpPr>
          <p:nvPr/>
        </p:nvSpPr>
        <p:spPr>
          <a:xfrm>
            <a:off x="15621000" y="21336000"/>
            <a:ext cx="4619625" cy="381000"/>
          </a:xfrm>
          <a:prstGeom prst="rect">
            <a:avLst/>
          </a:prstGeom>
          <a:noFill/>
          <a:ln w="0">
            <a:noFill/>
            <a:prstDash val="solid"/>
          </a:ln>
        </p:spPr>
        <p:txBody>
          <a:bodyPr lIns="0" tIns="0" rIns="0" bIns="0" anchor="ctr"/>
          <a:lstStyle/>
          <a:p>
            <a:pPr algn="l">
              <a:defRPr sz="1650" b="1">
                <a:solidFill>
                  <a:srgbClr val="D92D20"/>
                </a:solidFill>
                <a:latin typeface="Arial"/>
                <a:ea typeface="Arial"/>
                <a:cs typeface="Arial"/>
              </a:defRPr>
            </a:pPr>
            <a:r>
              <a:rPr sz="1650" b="1">
                <a:solidFill>
                  <a:srgbClr val="D92D20"/>
                </a:solidFill>
                <a:latin typeface="Arial"/>
                <a:ea typeface="Arial"/>
                <a:cs typeface="Arial"/>
              </a:rPr>
              <a:t>MITIGATION / RESPONSIBLE PARTY</a:t>
            </a:r>
          </a:p>
        </p:txBody>
      </p:sp>
      <p:sp>
        <p:nvSpPr>
          <p:cNvPr id="149" name="risk-left-0">
            <a:extLst>
              <a:ext uri="{FF2B5EF4-FFF2-40B4-BE49-F238E27FC236}">
                <a16:creationId xmlns:a16="http://schemas.microsoft.com/office/drawing/2014/main" id="{ED481EEC-C3B2-4851-92A8-BEC3BBA5A42B}"/>
              </a:ext>
            </a:extLst>
          </p:cNvPr>
          <p:cNvSpPr>
            <a:spLocks noGrp="1"/>
          </p:cNvSpPr>
          <p:nvPr/>
        </p:nvSpPr>
        <p:spPr>
          <a:xfrm>
            <a:off x="12477750" y="21783675"/>
            <a:ext cx="3000375" cy="876300"/>
          </a:xfrm>
          <a:prstGeom prst="rect">
            <a:avLst/>
          </a:prstGeom>
          <a:solidFill>
            <a:srgbClr val="FFFFFF"/>
          </a:solidFill>
          <a:ln w="9525">
            <a:solidFill>
              <a:srgbClr val="B8C4CE"/>
            </a:solidFill>
            <a:prstDash val="solid"/>
          </a:ln>
        </p:spPr>
        <p:txBody>
          <a:bodyPr/>
          <a:lstStyle/>
          <a:p>
            <a:endParaRPr lang="en-US"/>
          </a:p>
        </p:txBody>
      </p:sp>
      <p:sp>
        <p:nvSpPr>
          <p:cNvPr id="150" name="risk-right-0">
            <a:extLst>
              <a:ext uri="{FF2B5EF4-FFF2-40B4-BE49-F238E27FC236}">
                <a16:creationId xmlns:a16="http://schemas.microsoft.com/office/drawing/2014/main" id="{582D5F7C-E85E-421B-9B80-4B8AC74E54FE}"/>
              </a:ext>
            </a:extLst>
          </p:cNvPr>
          <p:cNvSpPr>
            <a:spLocks noGrp="1"/>
          </p:cNvSpPr>
          <p:nvPr/>
        </p:nvSpPr>
        <p:spPr>
          <a:xfrm>
            <a:off x="15478125" y="21783675"/>
            <a:ext cx="4953000" cy="876300"/>
          </a:xfrm>
          <a:prstGeom prst="rect">
            <a:avLst/>
          </a:prstGeom>
          <a:solidFill>
            <a:srgbClr val="FFFFFF"/>
          </a:solidFill>
          <a:ln w="9525">
            <a:solidFill>
              <a:srgbClr val="B8C4CE"/>
            </a:solidFill>
            <a:prstDash val="solid"/>
          </a:ln>
        </p:spPr>
        <p:txBody>
          <a:bodyPr/>
          <a:lstStyle/>
          <a:p>
            <a:endParaRPr lang="en-US"/>
          </a:p>
        </p:txBody>
      </p:sp>
      <p:sp>
        <p:nvSpPr>
          <p:cNvPr id="151" name="risk-text-0">
            <a:extLst>
              <a:ext uri="{FF2B5EF4-FFF2-40B4-BE49-F238E27FC236}">
                <a16:creationId xmlns:a16="http://schemas.microsoft.com/office/drawing/2014/main" id="{41AFD2CF-003B-44B4-9C78-55E7C5000698}"/>
              </a:ext>
            </a:extLst>
          </p:cNvPr>
          <p:cNvSpPr>
            <a:spLocks noGrp="1"/>
          </p:cNvSpPr>
          <p:nvPr/>
        </p:nvSpPr>
        <p:spPr>
          <a:xfrm>
            <a:off x="12611100" y="218598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Fluctuating returnee volumes affecting planning</a:t>
            </a:r>
          </a:p>
        </p:txBody>
      </p:sp>
      <p:sp>
        <p:nvSpPr>
          <p:cNvPr id="152" name="mit-text-0">
            <a:extLst>
              <a:ext uri="{FF2B5EF4-FFF2-40B4-BE49-F238E27FC236}">
                <a16:creationId xmlns:a16="http://schemas.microsoft.com/office/drawing/2014/main" id="{4D7EEE65-FC72-4A7E-80D9-CA9451F4783E}"/>
              </a:ext>
            </a:extLst>
          </p:cNvPr>
          <p:cNvSpPr>
            <a:spLocks noGrp="1"/>
          </p:cNvSpPr>
          <p:nvPr/>
        </p:nvSpPr>
        <p:spPr>
          <a:xfrm>
            <a:off x="15621000" y="218598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Flexible facility design; phased capacity scaling</a:t>
            </a:r>
          </a:p>
        </p:txBody>
      </p:sp>
      <p:sp>
        <p:nvSpPr>
          <p:cNvPr id="153" name="risk-left-1">
            <a:extLst>
              <a:ext uri="{FF2B5EF4-FFF2-40B4-BE49-F238E27FC236}">
                <a16:creationId xmlns:a16="http://schemas.microsoft.com/office/drawing/2014/main" id="{A7C63785-A106-4738-B4F2-D855E2A2C601}"/>
              </a:ext>
            </a:extLst>
          </p:cNvPr>
          <p:cNvSpPr>
            <a:spLocks noGrp="1"/>
          </p:cNvSpPr>
          <p:nvPr/>
        </p:nvSpPr>
        <p:spPr>
          <a:xfrm>
            <a:off x="12477750" y="22659975"/>
            <a:ext cx="3000375" cy="876300"/>
          </a:xfrm>
          <a:prstGeom prst="rect">
            <a:avLst/>
          </a:prstGeom>
          <a:solidFill>
            <a:srgbClr val="FFFFFF"/>
          </a:solidFill>
          <a:ln w="9525">
            <a:solidFill>
              <a:srgbClr val="B8C4CE"/>
            </a:solidFill>
            <a:prstDash val="solid"/>
          </a:ln>
        </p:spPr>
        <p:txBody>
          <a:bodyPr/>
          <a:lstStyle/>
          <a:p>
            <a:endParaRPr lang="en-US"/>
          </a:p>
        </p:txBody>
      </p:sp>
      <p:sp>
        <p:nvSpPr>
          <p:cNvPr id="154" name="risk-right-1">
            <a:extLst>
              <a:ext uri="{FF2B5EF4-FFF2-40B4-BE49-F238E27FC236}">
                <a16:creationId xmlns:a16="http://schemas.microsoft.com/office/drawing/2014/main" id="{60B7A8FD-3E2D-40C1-892E-2F48992DEB06}"/>
              </a:ext>
            </a:extLst>
          </p:cNvPr>
          <p:cNvSpPr>
            <a:spLocks noGrp="1"/>
          </p:cNvSpPr>
          <p:nvPr/>
        </p:nvSpPr>
        <p:spPr>
          <a:xfrm>
            <a:off x="15478125" y="22659975"/>
            <a:ext cx="4953000" cy="876300"/>
          </a:xfrm>
          <a:prstGeom prst="rect">
            <a:avLst/>
          </a:prstGeom>
          <a:solidFill>
            <a:srgbClr val="FFFFFF"/>
          </a:solidFill>
          <a:ln w="9525">
            <a:solidFill>
              <a:srgbClr val="B8C4CE"/>
            </a:solidFill>
            <a:prstDash val="solid"/>
          </a:ln>
        </p:spPr>
        <p:txBody>
          <a:bodyPr/>
          <a:lstStyle/>
          <a:p>
            <a:endParaRPr lang="en-US"/>
          </a:p>
        </p:txBody>
      </p:sp>
      <p:sp>
        <p:nvSpPr>
          <p:cNvPr id="155" name="risk-text-1">
            <a:extLst>
              <a:ext uri="{FF2B5EF4-FFF2-40B4-BE49-F238E27FC236}">
                <a16:creationId xmlns:a16="http://schemas.microsoft.com/office/drawing/2014/main" id="{BF38F7F5-4A1F-4A46-80F1-96D1E883B048}"/>
              </a:ext>
            </a:extLst>
          </p:cNvPr>
          <p:cNvSpPr>
            <a:spLocks noGrp="1"/>
          </p:cNvSpPr>
          <p:nvPr/>
        </p:nvSpPr>
        <p:spPr>
          <a:xfrm>
            <a:off x="12611100" y="227361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Programme funding sustainability beyond capital phase</a:t>
            </a:r>
          </a:p>
        </p:txBody>
      </p:sp>
      <p:sp>
        <p:nvSpPr>
          <p:cNvPr id="156" name="mit-text-1">
            <a:extLst>
              <a:ext uri="{FF2B5EF4-FFF2-40B4-BE49-F238E27FC236}">
                <a16:creationId xmlns:a16="http://schemas.microsoft.com/office/drawing/2014/main" id="{C2FE5FC5-0D39-4CBA-9C30-A530AED25CE8}"/>
              </a:ext>
            </a:extLst>
          </p:cNvPr>
          <p:cNvSpPr>
            <a:spLocks noGrp="1"/>
          </p:cNvSpPr>
          <p:nvPr/>
        </p:nvSpPr>
        <p:spPr>
          <a:xfrm>
            <a:off x="15621000" y="227361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Multi-year donor agreements; municipal budget line for O&amp;M</a:t>
            </a:r>
          </a:p>
        </p:txBody>
      </p:sp>
      <p:sp>
        <p:nvSpPr>
          <p:cNvPr id="157" name="risk-left-2">
            <a:extLst>
              <a:ext uri="{FF2B5EF4-FFF2-40B4-BE49-F238E27FC236}">
                <a16:creationId xmlns:a16="http://schemas.microsoft.com/office/drawing/2014/main" id="{35005B35-269D-4909-A5F0-BAFCD5927748}"/>
              </a:ext>
            </a:extLst>
          </p:cNvPr>
          <p:cNvSpPr>
            <a:spLocks noGrp="1"/>
          </p:cNvSpPr>
          <p:nvPr/>
        </p:nvSpPr>
        <p:spPr>
          <a:xfrm>
            <a:off x="12477750" y="23536275"/>
            <a:ext cx="3000375" cy="876300"/>
          </a:xfrm>
          <a:prstGeom prst="rect">
            <a:avLst/>
          </a:prstGeom>
          <a:solidFill>
            <a:srgbClr val="FFFFFF"/>
          </a:solidFill>
          <a:ln w="9525">
            <a:solidFill>
              <a:srgbClr val="B8C4CE"/>
            </a:solidFill>
            <a:prstDash val="solid"/>
          </a:ln>
        </p:spPr>
        <p:txBody>
          <a:bodyPr/>
          <a:lstStyle/>
          <a:p>
            <a:endParaRPr lang="en-US"/>
          </a:p>
        </p:txBody>
      </p:sp>
      <p:sp>
        <p:nvSpPr>
          <p:cNvPr id="158" name="risk-right-2">
            <a:extLst>
              <a:ext uri="{FF2B5EF4-FFF2-40B4-BE49-F238E27FC236}">
                <a16:creationId xmlns:a16="http://schemas.microsoft.com/office/drawing/2014/main" id="{613FAEB1-9CF4-40AC-9C8F-B6A52FFE88B0}"/>
              </a:ext>
            </a:extLst>
          </p:cNvPr>
          <p:cNvSpPr>
            <a:spLocks noGrp="1"/>
          </p:cNvSpPr>
          <p:nvPr/>
        </p:nvSpPr>
        <p:spPr>
          <a:xfrm>
            <a:off x="15478125" y="23536275"/>
            <a:ext cx="4953000" cy="876300"/>
          </a:xfrm>
          <a:prstGeom prst="rect">
            <a:avLst/>
          </a:prstGeom>
          <a:solidFill>
            <a:srgbClr val="FFFFFF"/>
          </a:solidFill>
          <a:ln w="9525">
            <a:solidFill>
              <a:srgbClr val="B8C4CE"/>
            </a:solidFill>
            <a:prstDash val="solid"/>
          </a:ln>
        </p:spPr>
        <p:txBody>
          <a:bodyPr/>
          <a:lstStyle/>
          <a:p>
            <a:endParaRPr lang="en-US"/>
          </a:p>
        </p:txBody>
      </p:sp>
      <p:sp>
        <p:nvSpPr>
          <p:cNvPr id="159" name="risk-text-2">
            <a:extLst>
              <a:ext uri="{FF2B5EF4-FFF2-40B4-BE49-F238E27FC236}">
                <a16:creationId xmlns:a16="http://schemas.microsoft.com/office/drawing/2014/main" id="{AE6F0B0C-15DC-4251-8020-4139307EE294}"/>
              </a:ext>
            </a:extLst>
          </p:cNvPr>
          <p:cNvSpPr>
            <a:spLocks noGrp="1"/>
          </p:cNvSpPr>
          <p:nvPr/>
        </p:nvSpPr>
        <p:spPr>
          <a:xfrm>
            <a:off x="12611100" y="23612475"/>
            <a:ext cx="2733675" cy="723900"/>
          </a:xfrm>
          <a:prstGeom prst="rect">
            <a:avLst/>
          </a:prstGeom>
          <a:noFill/>
          <a:ln w="0">
            <a:noFill/>
            <a:prstDash val="solid"/>
          </a:ln>
        </p:spPr>
        <p:txBody>
          <a:bodyPr lIns="0" tIns="0" rIns="0" bIns="0" anchor="ctr" wrap="square">
            <a:normAutofit/>
          </a:bodyPr>
          <a:lstStyle/>
          <a:p>
            <a:pPr algn="l">
              <a:defRPr sz="1650" b="0">
                <a:solidFill>
                  <a:srgbClr val="102A43"/>
                </a:solidFill>
                <a:latin typeface="Arial"/>
                <a:ea typeface="Arial"/>
                <a:cs typeface="Arial"/>
              </a:defRPr>
            </a:pPr>
            <a:r>
              <a:rPr sz="1650" b="0">
                <a:solidFill>
                  <a:srgbClr val="102A43"/>
                </a:solidFill>
                <a:latin typeface="Arial"/>
                <a:ea typeface="Arial"/>
                <a:cs typeface="Arial"/>
              </a:rPr>
              <a:t>Coordination across humanitarian &amp; development actors</a:t>
            </a:r>
          </a:p>
        </p:txBody>
      </p:sp>
      <p:sp>
        <p:nvSpPr>
          <p:cNvPr id="160" name="mit-text-2">
            <a:extLst>
              <a:ext uri="{FF2B5EF4-FFF2-40B4-BE49-F238E27FC236}">
                <a16:creationId xmlns:a16="http://schemas.microsoft.com/office/drawing/2014/main" id="{6B7A85BA-0AC8-4E3D-94A0-A8FCC3F55BCF}"/>
              </a:ext>
            </a:extLst>
          </p:cNvPr>
          <p:cNvSpPr>
            <a:spLocks noGrp="1"/>
          </p:cNvSpPr>
          <p:nvPr/>
        </p:nvSpPr>
        <p:spPr>
          <a:xfrm>
            <a:off x="15621000" y="23612475"/>
            <a:ext cx="4667250" cy="723900"/>
          </a:xfrm>
          <a:prstGeom prst="rect">
            <a:avLst/>
          </a:prstGeom>
          <a:noFill/>
          <a:ln w="0">
            <a:noFill/>
            <a:prstDash val="solid"/>
          </a:ln>
        </p:spPr>
        <p:txBody>
          <a:bodyPr lIns="0" tIns="0" rIns="0" bIns="0" anchor="ctr" wrap="square">
            <a:normAutofit/>
          </a:bodyPr>
          <a:lstStyle/>
          <a:p>
            <a:pPr algn="l">
              <a:defRPr sz="1650" b="0">
                <a:solidFill>
                  <a:srgbClr val="52606D"/>
                </a:solidFill>
                <a:latin typeface="Arial"/>
                <a:ea typeface="Arial"/>
                <a:cs typeface="Arial"/>
              </a:defRPr>
            </a:pPr>
            <a:r>
              <a:rPr sz="1650" b="0">
                <a:solidFill>
                  <a:srgbClr val="52606D"/>
                </a:solidFill>
                <a:latin typeface="Arial"/>
                <a:ea typeface="Arial"/>
                <a:cs typeface="Arial"/>
              </a:rPr>
              <a:t>Formal MOU with IOM/UNHCR-affiliated actors and Cities Alliance programme</a:t>
            </a:r>
          </a:p>
        </p:txBody>
      </p:sp>
      <p:sp>
        <p:nvSpPr>
          <p:cNvPr id="161" name="feedback-panel">
            <a:extLst>
              <a:ext uri="{FF2B5EF4-FFF2-40B4-BE49-F238E27FC236}">
                <a16:creationId xmlns:a16="http://schemas.microsoft.com/office/drawing/2014/main" id="{7BA12A45-5039-4219-BBF4-C90F9AD24D1C}"/>
              </a:ext>
            </a:extLst>
          </p:cNvPr>
          <p:cNvSpPr>
            <a:spLocks noGrp="1"/>
          </p:cNvSpPr>
          <p:nvPr/>
        </p:nvSpPr>
        <p:spPr>
          <a:xfrm>
            <a:off x="952500" y="25765125"/>
            <a:ext cx="19478625" cy="3333750"/>
          </a:xfrm>
          <a:prstGeom prst="rect">
            <a:avLst/>
          </a:prstGeom>
          <a:solidFill>
            <a:srgbClr val="EAF4FE"/>
          </a:solidFill>
          <a:ln w="19050">
            <a:solidFill>
              <a:srgbClr val="2878B5"/>
            </a:solidFill>
            <a:prstDash val="solid"/>
          </a:ln>
        </p:spPr>
        <p:txBody>
          <a:bodyPr/>
          <a:lstStyle/>
          <a:p>
            <a:endParaRPr lang="en-US"/>
          </a:p>
        </p:txBody>
      </p:sp>
      <p:sp>
        <p:nvSpPr>
          <p:cNvPr id="162" name="feedback-title">
            <a:extLst>
              <a:ext uri="{FF2B5EF4-FFF2-40B4-BE49-F238E27FC236}">
                <a16:creationId xmlns:a16="http://schemas.microsoft.com/office/drawing/2014/main" id="{3220A793-5748-4D56-A3A1-871414621001}"/>
              </a:ext>
            </a:extLst>
          </p:cNvPr>
          <p:cNvSpPr>
            <a:spLocks noGrp="1"/>
          </p:cNvSpPr>
          <p:nvPr/>
        </p:nvSpPr>
        <p:spPr>
          <a:xfrm>
            <a:off x="1333500" y="26098500"/>
            <a:ext cx="18716625" cy="495300"/>
          </a:xfrm>
          <a:prstGeom prst="rect">
            <a:avLst/>
          </a:prstGeom>
          <a:noFill/>
          <a:ln w="0">
            <a:noFill/>
            <a:prstDash val="solid"/>
          </a:ln>
        </p:spPr>
        <p:txBody>
          <a:bodyPr lIns="0" tIns="0" rIns="0" bIns="0" anchor="ctr"/>
          <a:lstStyle/>
          <a:p>
            <a:pPr algn="l">
              <a:defRPr sz="2700" b="1">
                <a:solidFill>
                  <a:srgbClr val="0B496F"/>
                </a:solidFill>
                <a:latin typeface="Arial"/>
                <a:ea typeface="Arial"/>
                <a:cs typeface="Arial"/>
              </a:defRPr>
            </a:pPr>
            <a:r>
              <a:rPr sz="2700" b="1">
                <a:solidFill>
                  <a:srgbClr val="0B496F"/>
                </a:solidFill>
                <a:latin typeface="Arial"/>
                <a:ea typeface="Arial"/>
                <a:cs typeface="Arial"/>
              </a:rPr>
              <a:t>TARGETED FEEDBACK REQUESTED</a:t>
            </a:r>
          </a:p>
        </p:txBody>
      </p:sp>
      <p:sp>
        <p:nvSpPr>
          <p:cNvPr id="163" name="feedback-instruction">
            <a:extLst>
              <a:ext uri="{FF2B5EF4-FFF2-40B4-BE49-F238E27FC236}">
                <a16:creationId xmlns:a16="http://schemas.microsoft.com/office/drawing/2014/main" id="{B3C787BC-E57E-4B79-974A-4DB5D3B8DEBF}"/>
              </a:ext>
            </a:extLst>
          </p:cNvPr>
          <p:cNvSpPr>
            <a:spLocks noGrp="1"/>
          </p:cNvSpPr>
          <p:nvPr/>
        </p:nvSpPr>
        <p:spPr>
          <a:xfrm>
            <a:off x="1333500" y="26641425"/>
            <a:ext cx="18716625" cy="419100"/>
          </a:xfrm>
          <a:prstGeom prst="rect">
            <a:avLst/>
          </a:prstGeom>
          <a:noFill/>
          <a:ln w="0">
            <a:noFill/>
            <a:prstDash val="solid"/>
          </a:ln>
        </p:spPr>
        <p:txBody>
          <a:bodyPr lIns="0" tIns="0" rIns="0" bIns="0" anchor="ctr"/>
          <a:lstStyle/>
          <a:p>
            <a:pPr algn="l">
              <a:defRPr sz="1800" b="0">
                <a:solidFill>
                  <a:srgbClr val="52606D"/>
                </a:solidFill>
                <a:latin typeface="Arial"/>
                <a:ea typeface="Arial"/>
                <a:cs typeface="Arial"/>
              </a:defRPr>
            </a:pPr>
            <a:r>
              <a:rPr sz="1800" b="0">
                <a:solidFill>
                  <a:srgbClr val="52606D"/>
                </a:solidFill>
                <a:latin typeface="Arial"/>
                <a:ea typeface="Arial"/>
                <a:cs typeface="Arial"/>
              </a:rPr>
              <a:t>Please add a sticky note or speak with the city team. Be specific about evidence, financing fit and the next action.</a:t>
            </a:r>
          </a:p>
        </p:txBody>
      </p:sp>
      <p:sp>
        <p:nvSpPr>
          <p:cNvPr id="164" name="feedback-head-0">
            <a:extLst>
              <a:ext uri="{FF2B5EF4-FFF2-40B4-BE49-F238E27FC236}">
                <a16:creationId xmlns:a16="http://schemas.microsoft.com/office/drawing/2014/main" id="{3A95C216-2967-461C-840F-99C2C03DE24B}"/>
              </a:ext>
            </a:extLst>
          </p:cNvPr>
          <p:cNvSpPr>
            <a:spLocks noGrp="1"/>
          </p:cNvSpPr>
          <p:nvPr/>
        </p:nvSpPr>
        <p:spPr>
          <a:xfrm>
            <a:off x="133350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1  BANKABILITY</a:t>
            </a:r>
          </a:p>
        </p:txBody>
      </p:sp>
      <p:sp>
        <p:nvSpPr>
          <p:cNvPr id="165" name="feedback-prompt-0">
            <a:extLst>
              <a:ext uri="{FF2B5EF4-FFF2-40B4-BE49-F238E27FC236}">
                <a16:creationId xmlns:a16="http://schemas.microsoft.com/office/drawing/2014/main" id="{69A06A11-E734-4051-AAE4-4A3653D9BEA1}"/>
              </a:ext>
            </a:extLst>
          </p:cNvPr>
          <p:cNvSpPr>
            <a:spLocks noGrp="1"/>
          </p:cNvSpPr>
          <p:nvPr/>
        </p:nvSpPr>
        <p:spPr>
          <a:xfrm>
            <a:off x="133350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strongest? What evidence or condition is still missing?</a:t>
            </a:r>
          </a:p>
        </p:txBody>
      </p:sp>
      <p:sp>
        <p:nvSpPr>
          <p:cNvPr id="166" name="feedback-divider-0">
            <a:extLst>
              <a:ext uri="{FF2B5EF4-FFF2-40B4-BE49-F238E27FC236}">
                <a16:creationId xmlns:a16="http://schemas.microsoft.com/office/drawing/2014/main" id="{76070D8B-E85D-49D2-81F4-B68D4A85021C}"/>
              </a:ext>
            </a:extLst>
          </p:cNvPr>
          <p:cNvSpPr>
            <a:spLocks noGrp="1"/>
          </p:cNvSpPr>
          <p:nvPr/>
        </p:nvSpPr>
        <p:spPr>
          <a:xfrm>
            <a:off x="7477125" y="27241500"/>
            <a:ext cx="19050" cy="1381125"/>
          </a:xfrm>
          <a:prstGeom prst="rect">
            <a:avLst/>
          </a:prstGeom>
          <a:solidFill>
            <a:srgbClr val="B8C4CE"/>
          </a:solidFill>
          <a:ln w="0">
            <a:noFill/>
            <a:prstDash val="solid"/>
          </a:ln>
        </p:spPr>
        <p:txBody>
          <a:bodyPr/>
          <a:lstStyle/>
          <a:p>
            <a:endParaRPr lang="en-US"/>
          </a:p>
        </p:txBody>
      </p:sp>
      <p:sp>
        <p:nvSpPr>
          <p:cNvPr id="167" name="feedback-head-1">
            <a:extLst>
              <a:ext uri="{FF2B5EF4-FFF2-40B4-BE49-F238E27FC236}">
                <a16:creationId xmlns:a16="http://schemas.microsoft.com/office/drawing/2014/main" id="{358F7355-710E-44A1-814C-763494583616}"/>
              </a:ext>
            </a:extLst>
          </p:cNvPr>
          <p:cNvSpPr>
            <a:spLocks noGrp="1"/>
          </p:cNvSpPr>
          <p:nvPr/>
        </p:nvSpPr>
        <p:spPr>
          <a:xfrm>
            <a:off x="7667625"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2  FINANCING &amp; PARTNERSHIP</a:t>
            </a:r>
          </a:p>
        </p:txBody>
      </p:sp>
      <p:sp>
        <p:nvSpPr>
          <p:cNvPr id="168" name="feedback-prompt-1">
            <a:extLst>
              <a:ext uri="{FF2B5EF4-FFF2-40B4-BE49-F238E27FC236}">
                <a16:creationId xmlns:a16="http://schemas.microsoft.com/office/drawing/2014/main" id="{7635F1FA-57F5-4B69-947C-7BEF8BBBE6A4}"/>
              </a:ext>
            </a:extLst>
          </p:cNvPr>
          <p:cNvSpPr>
            <a:spLocks noGrp="1"/>
          </p:cNvSpPr>
          <p:nvPr/>
        </p:nvSpPr>
        <p:spPr>
          <a:xfrm>
            <a:off x="7667625"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Which instrument, partner or delivery model appears most suitable?</a:t>
            </a:r>
          </a:p>
        </p:txBody>
      </p:sp>
      <p:sp>
        <p:nvSpPr>
          <p:cNvPr id="169" name="feedback-divider-1">
            <a:extLst>
              <a:ext uri="{FF2B5EF4-FFF2-40B4-BE49-F238E27FC236}">
                <a16:creationId xmlns:a16="http://schemas.microsoft.com/office/drawing/2014/main" id="{A9890963-53A2-438A-94E4-FE0DC44C6AC6}"/>
              </a:ext>
            </a:extLst>
          </p:cNvPr>
          <p:cNvSpPr>
            <a:spLocks noGrp="1"/>
          </p:cNvSpPr>
          <p:nvPr/>
        </p:nvSpPr>
        <p:spPr>
          <a:xfrm>
            <a:off x="13811250" y="27241500"/>
            <a:ext cx="19050" cy="1381125"/>
          </a:xfrm>
          <a:prstGeom prst="rect">
            <a:avLst/>
          </a:prstGeom>
          <a:solidFill>
            <a:srgbClr val="B8C4CE"/>
          </a:solidFill>
          <a:ln w="0">
            <a:noFill/>
            <a:prstDash val="solid"/>
          </a:ln>
        </p:spPr>
        <p:txBody>
          <a:bodyPr/>
          <a:lstStyle/>
          <a:p>
            <a:endParaRPr lang="en-US"/>
          </a:p>
        </p:txBody>
      </p:sp>
      <p:sp>
        <p:nvSpPr>
          <p:cNvPr id="170" name="feedback-head-2">
            <a:extLst>
              <a:ext uri="{FF2B5EF4-FFF2-40B4-BE49-F238E27FC236}">
                <a16:creationId xmlns:a16="http://schemas.microsoft.com/office/drawing/2014/main" id="{874C4B70-1DAE-4CA8-BB91-6F9E201D7F0B}"/>
              </a:ext>
            </a:extLst>
          </p:cNvPr>
          <p:cNvSpPr>
            <a:spLocks noGrp="1"/>
          </p:cNvSpPr>
          <p:nvPr/>
        </p:nvSpPr>
        <p:spPr>
          <a:xfrm>
            <a:off x="14001750" y="27289125"/>
            <a:ext cx="5953125" cy="381000"/>
          </a:xfrm>
          <a:prstGeom prst="rect">
            <a:avLst/>
          </a:prstGeom>
          <a:noFill/>
          <a:ln w="0">
            <a:noFill/>
            <a:prstDash val="solid"/>
          </a:ln>
        </p:spPr>
        <p:txBody>
          <a:bodyPr lIns="0" tIns="0" rIns="0" bIns="0" anchor="ctr"/>
          <a:lstStyle/>
          <a:p>
            <a:pPr algn="l">
              <a:defRPr sz="1800" b="1">
                <a:solidFill>
                  <a:srgbClr val="0B496F"/>
                </a:solidFill>
                <a:latin typeface="Arial"/>
                <a:ea typeface="Arial"/>
                <a:cs typeface="Arial"/>
              </a:defRPr>
            </a:pPr>
            <a:r>
              <a:rPr sz="1800" b="1">
                <a:solidFill>
                  <a:srgbClr val="0B496F"/>
                </a:solidFill>
                <a:latin typeface="Arial"/>
                <a:ea typeface="Arial"/>
                <a:cs typeface="Arial"/>
              </a:rPr>
              <a:t>3  NEXT 90-DAY ACTION</a:t>
            </a:r>
          </a:p>
        </p:txBody>
      </p:sp>
      <p:sp>
        <p:nvSpPr>
          <p:cNvPr id="171" name="feedback-prompt-2">
            <a:extLst>
              <a:ext uri="{FF2B5EF4-FFF2-40B4-BE49-F238E27FC236}">
                <a16:creationId xmlns:a16="http://schemas.microsoft.com/office/drawing/2014/main" id="{70F089B0-E7E0-40F5-BC65-9DA9D9D3B959}"/>
              </a:ext>
            </a:extLst>
          </p:cNvPr>
          <p:cNvSpPr>
            <a:spLocks noGrp="1"/>
          </p:cNvSpPr>
          <p:nvPr/>
        </p:nvSpPr>
        <p:spPr>
          <a:xfrm>
            <a:off x="14001750" y="27717750"/>
            <a:ext cx="5953125" cy="876300"/>
          </a:xfrm>
          <a:prstGeom prst="rect">
            <a:avLst/>
          </a:prstGeom>
          <a:noFill/>
          <a:ln w="0">
            <a:noFill/>
            <a:prstDash val="solid"/>
          </a:ln>
        </p:spPr>
        <p:txBody>
          <a:bodyPr lIns="0" tIns="0" rIns="0" bIns="0" anchor="t"/>
          <a:lstStyle/>
          <a:p>
            <a:pPr algn="l">
              <a:defRPr sz="1800" b="0">
                <a:solidFill>
                  <a:srgbClr val="102A43"/>
                </a:solidFill>
                <a:latin typeface="Arial"/>
                <a:ea typeface="Arial"/>
                <a:cs typeface="Arial"/>
              </a:defRPr>
            </a:pPr>
            <a:r>
              <a:rPr sz="1800" b="0">
                <a:solidFill>
                  <a:srgbClr val="102A43"/>
                </a:solidFill>
                <a:latin typeface="Arial"/>
                <a:ea typeface="Arial"/>
                <a:cs typeface="Arial"/>
              </a:rPr>
              <a:t>What is the single most important step to move this project forward?</a:t>
            </a:r>
          </a:p>
        </p:txBody>
      </p:sp>
      <p:sp>
        <p:nvSpPr>
          <p:cNvPr id="172" name="footer">
            <a:extLst>
              <a:ext uri="{FF2B5EF4-FFF2-40B4-BE49-F238E27FC236}">
                <a16:creationId xmlns:a16="http://schemas.microsoft.com/office/drawing/2014/main" id="{A708F53F-AA66-4B3B-88A8-249AE333E22B}"/>
              </a:ext>
            </a:extLst>
          </p:cNvPr>
          <p:cNvSpPr>
            <a:spLocks noGrp="1"/>
          </p:cNvSpPr>
          <p:nvPr/>
        </p:nvSpPr>
        <p:spPr>
          <a:xfrm>
            <a:off x="0" y="29167950"/>
            <a:ext cx="21383625" cy="1112025"/>
          </a:xfrm>
          <a:prstGeom prst="rect">
            <a:avLst/>
          </a:prstGeom>
          <a:solidFill>
            <a:srgbClr val="0B496F"/>
          </a:solidFill>
          <a:ln w="0">
            <a:noFill/>
            <a:prstDash val="solid"/>
          </a:ln>
        </p:spPr>
        <p:txBody>
          <a:bodyPr/>
          <a:lstStyle/>
          <a:p>
            <a:endParaRPr lang="en-US"/>
          </a:p>
        </p:txBody>
      </p:sp>
      <p:sp>
        <p:nvSpPr>
          <p:cNvPr id="173" name="footer-contact">
            <a:extLst>
              <a:ext uri="{FF2B5EF4-FFF2-40B4-BE49-F238E27FC236}">
                <a16:creationId xmlns:a16="http://schemas.microsoft.com/office/drawing/2014/main" id="{621ED556-ADDD-4A21-B638-E052A602F1A3}"/>
              </a:ext>
            </a:extLst>
          </p:cNvPr>
          <p:cNvSpPr>
            <a:spLocks noGrp="1"/>
          </p:cNvSpPr>
          <p:nvPr/>
        </p:nvSpPr>
        <p:spPr>
          <a:xfrm>
            <a:off x="952500" y="29207950"/>
            <a:ext cx="17907000" cy="1032025"/>
          </a:xfrm>
          <a:prstGeom prst="rect">
            <a:avLst/>
          </a:prstGeom>
          <a:noFill/>
          <a:ln w="0">
            <a:noFill/>
            <a:prstDash val="solid"/>
          </a:ln>
        </p:spPr>
        <p:txBody>
          <a:bodyPr lIns="0" tIns="0" rIns="0" bIns="0" anchor="ctr"/>
          <a:lstStyle/>
          <a:p>
            <a:pPr algn="l">
              <a:defRPr sz="1400" b="1">
                <a:solidFill>
                  <a:srgbClr val="FFFFFF"/>
                </a:solidFill>
                <a:latin typeface="Arial"/>
                <a:ea typeface="Arial"/>
                <a:cs typeface="Arial"/>
              </a:defRPr>
            </a:pPr>
            <a:r>
              <a:rPr sz="1400" b="1">
                <a:solidFill>
                  <a:srgbClr val="FFFFFF"/>
                </a:solidFill>
                <a:latin typeface="Arial"/>
                <a:ea typeface="Arial"/>
                <a:cs typeface="Arial"/>
              </a:rPr>
              <a:t>CITY CONTACT: Mr. Shemshedin Hassen Yusuf · Project Director, TWUEP · twuep.pmu@somaliregion.gov.et · +251 911 542418     |     PROJECT BRIEF / FEASIBILITY STUDY: </a:t>
            </a:r>
            <a:r>
              <a:rPr sz="1400" b="1" u="sng">
                <a:solidFill>
                  <a:srgbClr val="FFFFFF"/>
                </a:solidFill>
                <a:latin typeface="Arial"/>
                <a:ea typeface="Arial"/>
                <a:cs typeface="Arial"/>
                <a:hlinkClick r:id="rId7"/>
              </a:rPr>
              <a:t>www.twuep.com.et</a:t>
            </a:r>
          </a:p>
          <a:p>
            <a:pPr algn="l">
              <a:defRPr sz="1400" b="1">
                <a:solidFill>
                  <a:srgbClr val="FFFFFF"/>
                </a:solidFill>
                <a:latin typeface="Arial"/>
                <a:ea typeface="Arial"/>
                <a:cs typeface="Arial"/>
              </a:defRPr>
            </a:pPr>
            <a:r>
              <a:rPr sz="1400" b="1">
                <a:solidFill>
                  <a:srgbClr val="FFFFFF"/>
                </a:solidFill>
                <a:latin typeface="Arial"/>
                <a:ea typeface="Arial"/>
                <a:cs typeface="Arial"/>
              </a:rPr>
              <a:t>PREPARED FOR: Mahamud Yusuf Adan, Mayor, Tog-Wajaale City Administration · +251 915 330528     |     Abdikarim Hassen Yusuf, City Manager, Tog-Wajaale City Administration · +251 915 074535</a:t>
            </a:r>
          </a:p>
          <a:p>
            <a:pPr algn="l">
              <a:defRPr sz="1400" b="1">
                <a:solidFill>
                  <a:srgbClr val="FFFFFF"/>
                </a:solidFill>
                <a:latin typeface="Arial"/>
                <a:ea typeface="Arial"/>
                <a:cs typeface="Arial"/>
              </a:defRPr>
            </a:pPr>
            <a:r>
              <a:rPr sz="1400" b="1">
                <a:solidFill>
                  <a:srgbClr val="FFFFFF"/>
                </a:solidFill>
                <a:latin typeface="Arial"/>
                <a:ea typeface="Arial"/>
                <a:cs typeface="Arial"/>
              </a:rPr>
              <a:t>SUBMITTED BY: Tog-Wajaale City Administration Municipality Office · Urban Expansion Team</a:t>
            </a:r>
          </a:p>
        </p:txBody>
      </p:sp>
      <p:sp>
        <p:nvSpPr>
          <p:cNvPr id="174" name="qr-placeholder">
            <a:extLst>
              <a:ext uri="{FF2B5EF4-FFF2-40B4-BE49-F238E27FC236}">
                <a16:creationId xmlns:a16="http://schemas.microsoft.com/office/drawing/2014/main" id="{F8E4DAB9-EC29-4DE1-98B3-29E8648351B7}"/>
              </a:ext>
            </a:extLst>
          </p:cNvPr>
          <p:cNvSpPr>
            <a:spLocks noGrp="1"/>
          </p:cNvSpPr>
          <p:nvPr/>
        </p:nvSpPr>
        <p:spPr>
          <a:xfrm>
            <a:off x="19335750" y="29263200"/>
            <a:ext cx="742950" cy="742950"/>
          </a:xfrm>
          <a:prstGeom prst="rect">
            <a:avLst/>
          </a:prstGeom>
          <a:solidFill>
            <a:srgbClr val="FFFFFF"/>
          </a:solidFill>
          <a:ln w="9525">
            <a:solidFill>
              <a:srgbClr val="FFFFFF"/>
            </a:solidFill>
            <a:prstDash val="solid"/>
          </a:ln>
        </p:spPr>
        <p:txBody>
          <a:bodyPr/>
          <a:lstStyle/>
          <a:p>
            <a:endParaRPr lang="en-US"/>
          </a:p>
        </p:txBody>
      </p:sp>
      <p:sp>
        <p:nvSpPr>
          <p:cNvPr id="175" name="qr-label">
            <a:extLst>
              <a:ext uri="{FF2B5EF4-FFF2-40B4-BE49-F238E27FC236}">
                <a16:creationId xmlns:a16="http://schemas.microsoft.com/office/drawing/2014/main" id="{B28702EA-FA34-46A3-809B-33AADC13B76E}"/>
              </a:ext>
            </a:extLst>
          </p:cNvPr>
          <p:cNvSpPr>
            <a:spLocks noGrp="1"/>
          </p:cNvSpPr>
          <p:nvPr/>
        </p:nvSpPr>
        <p:spPr>
          <a:xfrm>
            <a:off x="19335750" y="29415600"/>
            <a:ext cx="742950" cy="400050"/>
          </a:xfrm>
          <a:prstGeom prst="rect">
            <a:avLst/>
          </a:prstGeom>
          <a:noFill/>
          <a:ln w="0">
            <a:noFill/>
            <a:prstDash val="solid"/>
          </a:ln>
        </p:spPr>
        <p:txBody>
          <a:bodyPr lIns="0" tIns="0" rIns="0" bIns="0" anchor="ctr"/>
          <a:lstStyle/>
          <a:p>
            <a:pPr algn="ctr">
              <a:defRPr sz="1650" b="1">
                <a:solidFill>
                  <a:srgbClr val="0B496F"/>
                </a:solidFill>
                <a:latin typeface="Arial"/>
                <a:ea typeface="Arial"/>
                <a:cs typeface="Arial"/>
              </a:defRPr>
            </a:pPr>
            <a:r>
              <a:rPr sz="1650" b="1">
                <a:solidFill>
                  <a:srgbClr val="0B496F"/>
                </a:solidFill>
                <a:latin typeface="Arial"/>
                <a:ea typeface="Arial"/>
                <a:cs typeface="Arial"/>
              </a:rPr>
              <a:t/>
            </a:r>
          </a:p>
        </p:txBody>
      </p:sp>
      <p:pic>
        <p:nvPicPr>
          <p:cNvPr id="203" name="Picture 202" descr="qr_twuep.png"/>
          <p:cNvPicPr>
            <a:picLocks noChangeAspect="1"/>
          </p:cNvPicPr>
          <p:nvPr/>
        </p:nvPicPr>
        <p:blipFill>
          <a:blip r:embed="rId6"/>
          <a:stretch>
            <a:fillRect/>
          </a:stretch>
        </p:blipFill>
        <p:spPr>
          <a:xfrm>
            <a:off x="19335750" y="29263200"/>
            <a:ext cx="742950" cy="742950"/>
          </a:xfrm>
          <a:prstGeom prst="rect">
            <a:avLst/>
          </a:prstGeom>
        </p:spPr>
      </p:pic>
      <p:pic>
        <p:nvPicPr>
          <p:cNvPr id="204" name="Picture 203" descr="_cropped_8.png"/>
          <p:cNvPicPr>
            <a:picLocks noChangeAspect="1"/>
          </p:cNvPicPr>
          <p:nvPr/>
        </p:nvPicPr>
        <p:blipFill>
          <a:blip r:embed="rId2"/>
          <a:stretch>
            <a:fillRect/>
          </a:stretch>
        </p:blipFill>
        <p:spPr>
          <a:xfrm>
            <a:off x="971550" y="5162550"/>
            <a:ext cx="10629900" cy="4057650"/>
          </a:xfrm>
          <a:prstGeom prst="rect">
            <a:avLst/>
          </a:prstGeom>
        </p:spPr>
      </p:pic>
    </p:spTree>
    <p:extLst>
      <p:ext uri="{BB962C8B-B14F-4D97-AF65-F5344CB8AC3E}">
        <p14:creationId xmlns:p14="http://schemas.microsoft.com/office/powerpoint/2010/main" val="838759051"/>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1247</Words>
  <Application>Microsoft Office PowerPoint</Application>
  <DocSecurity>0</DocSecurity>
  <PresentationFormat>Custom</PresentationFormat>
  <Paragraphs>172</Paragraphs>
  <Slides>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ChatGPT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Tsigereda Tafesse</cp:lastModifiedBy>
  <cp:revision>1</cp:revision>
  <dcterms:created xsi:type="dcterms:W3CDTF">2026-08-14T17:06:21Z</dcterms:created>
  <dcterms:modified xsi:type="dcterms:W3CDTF">2026-08-14T17:13:07Z</dcterms:modified>
</cp:coreProperties>
</file>